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309" r:id="rId3"/>
    <p:sldId id="322" r:id="rId4"/>
    <p:sldId id="321" r:id="rId5"/>
    <p:sldId id="299" r:id="rId6"/>
    <p:sldId id="323" r:id="rId7"/>
    <p:sldId id="300" r:id="rId8"/>
    <p:sldId id="315" r:id="rId9"/>
    <p:sldId id="298" r:id="rId10"/>
    <p:sldId id="316" r:id="rId11"/>
    <p:sldId id="258" r:id="rId12"/>
    <p:sldId id="319" r:id="rId13"/>
    <p:sldId id="318" r:id="rId14"/>
    <p:sldId id="302" r:id="rId15"/>
    <p:sldId id="303" r:id="rId16"/>
    <p:sldId id="332" r:id="rId17"/>
    <p:sldId id="334" r:id="rId18"/>
    <p:sldId id="335" r:id="rId19"/>
    <p:sldId id="338" r:id="rId20"/>
    <p:sldId id="336" r:id="rId21"/>
    <p:sldId id="337" r:id="rId22"/>
    <p:sldId id="327" r:id="rId23"/>
    <p:sldId id="339" r:id="rId24"/>
    <p:sldId id="325" r:id="rId25"/>
    <p:sldId id="326" r:id="rId26"/>
    <p:sldId id="328" r:id="rId27"/>
    <p:sldId id="330" r:id="rId28"/>
    <p:sldId id="310" r:id="rId29"/>
    <p:sldId id="313" r:id="rId30"/>
    <p:sldId id="277" r:id="rId31"/>
    <p:sldId id="314" r:id="rId32"/>
    <p:sldId id="307" r:id="rId33"/>
    <p:sldId id="333" r:id="rId34"/>
    <p:sldId id="29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FF2F92"/>
    <a:srgbClr val="0432FF"/>
    <a:srgbClr val="E8A8DA"/>
    <a:srgbClr val="EE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/>
    <p:restoredTop sz="50670"/>
  </p:normalViewPr>
  <p:slideViewPr>
    <p:cSldViewPr snapToGrid="0" snapToObjects="1">
      <p:cViewPr varScale="1">
        <p:scale>
          <a:sx n="34" d="100"/>
          <a:sy n="34" d="100"/>
        </p:scale>
        <p:origin x="13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7D0AA5-5BC9-C444-9BB6-81A4311C63A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606551C-BD1D-9041-A838-E150DEEE152E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>
              <a:latin typeface="Geneva" panose="020B0503030404040204" pitchFamily="34" charset="0"/>
              <a:ea typeface="Geneva" panose="020B0503030404040204" pitchFamily="34" charset="0"/>
            </a:rPr>
            <a:t>Perinatal HIV-1 infection</a:t>
          </a:r>
        </a:p>
      </dgm:t>
    </dgm:pt>
    <dgm:pt modelId="{654093A6-78FE-9E40-94E6-AFE44BF3F518}" type="parTrans" cxnId="{6481F272-A01E-4F45-866C-C3047F1ED76D}">
      <dgm:prSet/>
      <dgm:spPr/>
      <dgm:t>
        <a:bodyPr/>
        <a:lstStyle/>
        <a:p>
          <a:endParaRPr lang="en-US"/>
        </a:p>
      </dgm:t>
    </dgm:pt>
    <dgm:pt modelId="{B7D474C1-F6A0-794D-ACDD-9607D373D1C2}" type="sibTrans" cxnId="{6481F272-A01E-4F45-866C-C3047F1ED76D}">
      <dgm:prSet/>
      <dgm:spPr/>
      <dgm:t>
        <a:bodyPr/>
        <a:lstStyle/>
        <a:p>
          <a:endParaRPr lang="en-US"/>
        </a:p>
      </dgm:t>
    </dgm:pt>
    <dgm:pt modelId="{BCA1286F-7FB6-EC48-B566-515F3599E373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>
              <a:latin typeface="Geneva" panose="020B0503030404040204" pitchFamily="34" charset="0"/>
              <a:ea typeface="Geneva" panose="020B0503030404040204" pitchFamily="34" charset="0"/>
            </a:rPr>
            <a:t>Early ART</a:t>
          </a:r>
        </a:p>
      </dgm:t>
    </dgm:pt>
    <dgm:pt modelId="{A47B9F8D-4FB2-0142-9B4A-13A3F27BA7C6}" type="parTrans" cxnId="{907347BC-25A7-0546-A8B7-3A3F92185B01}">
      <dgm:prSet/>
      <dgm:spPr/>
      <dgm:t>
        <a:bodyPr/>
        <a:lstStyle/>
        <a:p>
          <a:endParaRPr lang="en-US"/>
        </a:p>
      </dgm:t>
    </dgm:pt>
    <dgm:pt modelId="{499673CF-AF00-C94A-AF92-B64D1C296201}" type="sibTrans" cxnId="{907347BC-25A7-0546-A8B7-3A3F92185B01}">
      <dgm:prSet/>
      <dgm:spPr/>
      <dgm:t>
        <a:bodyPr/>
        <a:lstStyle/>
        <a:p>
          <a:endParaRPr lang="en-US"/>
        </a:p>
      </dgm:t>
    </dgm:pt>
    <dgm:pt modelId="{7637E37C-3F50-6B49-A1D1-A0901169A7A6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>
              <a:latin typeface="Geneva" panose="020B0503030404040204" pitchFamily="34" charset="0"/>
              <a:ea typeface="Geneva" panose="020B0503030404040204" pitchFamily="34" charset="0"/>
            </a:rPr>
            <a:t>Post-treatment control</a:t>
          </a:r>
        </a:p>
      </dgm:t>
    </dgm:pt>
    <dgm:pt modelId="{0CA6EEA5-6120-B24A-A509-C0ED5065B947}" type="parTrans" cxnId="{32D0DB6C-4010-1646-BED1-B2837AEB4BFE}">
      <dgm:prSet/>
      <dgm:spPr/>
      <dgm:t>
        <a:bodyPr/>
        <a:lstStyle/>
        <a:p>
          <a:endParaRPr lang="en-US"/>
        </a:p>
      </dgm:t>
    </dgm:pt>
    <dgm:pt modelId="{AB4EFEFA-9DB9-C44C-9C51-60C513C38E5A}" type="sibTrans" cxnId="{32D0DB6C-4010-1646-BED1-B2837AEB4BFE}">
      <dgm:prSet/>
      <dgm:spPr/>
      <dgm:t>
        <a:bodyPr/>
        <a:lstStyle/>
        <a:p>
          <a:endParaRPr lang="en-US"/>
        </a:p>
      </dgm:t>
    </dgm:pt>
    <dgm:pt modelId="{372942EF-8937-6F4D-9286-7E91A246F55E}" type="pres">
      <dgm:prSet presAssocID="{967D0AA5-5BC9-C444-9BB6-81A4311C63AC}" presName="Name0" presStyleCnt="0">
        <dgm:presLayoutVars>
          <dgm:dir/>
          <dgm:resizeHandles val="exact"/>
        </dgm:presLayoutVars>
      </dgm:prSet>
      <dgm:spPr/>
    </dgm:pt>
    <dgm:pt modelId="{0BEFA7B7-FDD4-1E41-B00C-CFA89B350401}" type="pres">
      <dgm:prSet presAssocID="{E606551C-BD1D-9041-A838-E150DEEE152E}" presName="node" presStyleLbl="node1" presStyleIdx="0" presStyleCnt="3" custScaleX="122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60532-7800-C14B-A709-1AE84FA3390B}" type="pres">
      <dgm:prSet presAssocID="{B7D474C1-F6A0-794D-ACDD-9607D373D1C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20D9E93-AED8-1140-A267-09FDFCCB5760}" type="pres">
      <dgm:prSet presAssocID="{B7D474C1-F6A0-794D-ACDD-9607D373D1C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B70BB69C-91C1-0147-8913-10E53B1E61E5}" type="pres">
      <dgm:prSet presAssocID="{BCA1286F-7FB6-EC48-B566-515F3599E373}" presName="node" presStyleLbl="node1" presStyleIdx="1" presStyleCnt="3" custScaleX="113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D2F19-5065-7E4C-BF12-BC1A45B9B8BC}" type="pres">
      <dgm:prSet presAssocID="{499673CF-AF00-C94A-AF92-B64D1C29620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C11279F-304A-9949-A99C-46779DBF66F4}" type="pres">
      <dgm:prSet presAssocID="{499673CF-AF00-C94A-AF92-B64D1C296201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44BADA2-8AA1-4440-96CF-2B9BBB12ECF2}" type="pres">
      <dgm:prSet presAssocID="{7637E37C-3F50-6B49-A1D1-A0901169A7A6}" presName="node" presStyleLbl="node1" presStyleIdx="2" presStyleCnt="3" custScaleX="113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610730-A5A0-C749-875D-2F8BA103EBE9}" type="presOf" srcId="{499673CF-AF00-C94A-AF92-B64D1C296201}" destId="{A00D2F19-5065-7E4C-BF12-BC1A45B9B8BC}" srcOrd="0" destOrd="0" presId="urn:microsoft.com/office/officeart/2005/8/layout/process1"/>
    <dgm:cxn modelId="{9252A815-0755-0746-9D76-A65CDB4700F3}" type="presOf" srcId="{BCA1286F-7FB6-EC48-B566-515F3599E373}" destId="{B70BB69C-91C1-0147-8913-10E53B1E61E5}" srcOrd="0" destOrd="0" presId="urn:microsoft.com/office/officeart/2005/8/layout/process1"/>
    <dgm:cxn modelId="{5B38AD80-D090-A942-AE18-7B8BBC352149}" type="presOf" srcId="{499673CF-AF00-C94A-AF92-B64D1C296201}" destId="{6C11279F-304A-9949-A99C-46779DBF66F4}" srcOrd="1" destOrd="0" presId="urn:microsoft.com/office/officeart/2005/8/layout/process1"/>
    <dgm:cxn modelId="{58874306-2121-AF49-9D87-37D35C3CD524}" type="presOf" srcId="{B7D474C1-F6A0-794D-ACDD-9607D373D1C2}" destId="{F0360532-7800-C14B-A709-1AE84FA3390B}" srcOrd="0" destOrd="0" presId="urn:microsoft.com/office/officeart/2005/8/layout/process1"/>
    <dgm:cxn modelId="{32D0DB6C-4010-1646-BED1-B2837AEB4BFE}" srcId="{967D0AA5-5BC9-C444-9BB6-81A4311C63AC}" destId="{7637E37C-3F50-6B49-A1D1-A0901169A7A6}" srcOrd="2" destOrd="0" parTransId="{0CA6EEA5-6120-B24A-A509-C0ED5065B947}" sibTransId="{AB4EFEFA-9DB9-C44C-9C51-60C513C38E5A}"/>
    <dgm:cxn modelId="{284F747F-525A-D34A-A86B-CA7892786A9B}" type="presOf" srcId="{967D0AA5-5BC9-C444-9BB6-81A4311C63AC}" destId="{372942EF-8937-6F4D-9286-7E91A246F55E}" srcOrd="0" destOrd="0" presId="urn:microsoft.com/office/officeart/2005/8/layout/process1"/>
    <dgm:cxn modelId="{3E421BE1-6BFE-844A-A7AB-D2714B1708DB}" type="presOf" srcId="{E606551C-BD1D-9041-A838-E150DEEE152E}" destId="{0BEFA7B7-FDD4-1E41-B00C-CFA89B350401}" srcOrd="0" destOrd="0" presId="urn:microsoft.com/office/officeart/2005/8/layout/process1"/>
    <dgm:cxn modelId="{43365BE3-7DB9-C844-A3C5-FE6CFED1F9B6}" type="presOf" srcId="{7637E37C-3F50-6B49-A1D1-A0901169A7A6}" destId="{544BADA2-8AA1-4440-96CF-2B9BBB12ECF2}" srcOrd="0" destOrd="0" presId="urn:microsoft.com/office/officeart/2005/8/layout/process1"/>
    <dgm:cxn modelId="{4F36481F-E27D-294E-9656-EF67C73DF238}" type="presOf" srcId="{B7D474C1-F6A0-794D-ACDD-9607D373D1C2}" destId="{C20D9E93-AED8-1140-A267-09FDFCCB5760}" srcOrd="1" destOrd="0" presId="urn:microsoft.com/office/officeart/2005/8/layout/process1"/>
    <dgm:cxn modelId="{6481F272-A01E-4F45-866C-C3047F1ED76D}" srcId="{967D0AA5-5BC9-C444-9BB6-81A4311C63AC}" destId="{E606551C-BD1D-9041-A838-E150DEEE152E}" srcOrd="0" destOrd="0" parTransId="{654093A6-78FE-9E40-94E6-AFE44BF3F518}" sibTransId="{B7D474C1-F6A0-794D-ACDD-9607D373D1C2}"/>
    <dgm:cxn modelId="{907347BC-25A7-0546-A8B7-3A3F92185B01}" srcId="{967D0AA5-5BC9-C444-9BB6-81A4311C63AC}" destId="{BCA1286F-7FB6-EC48-B566-515F3599E373}" srcOrd="1" destOrd="0" parTransId="{A47B9F8D-4FB2-0142-9B4A-13A3F27BA7C6}" sibTransId="{499673CF-AF00-C94A-AF92-B64D1C296201}"/>
    <dgm:cxn modelId="{6DADE908-1FF2-DB44-ACBC-CD8CF8AE3037}" type="presParOf" srcId="{372942EF-8937-6F4D-9286-7E91A246F55E}" destId="{0BEFA7B7-FDD4-1E41-B00C-CFA89B350401}" srcOrd="0" destOrd="0" presId="urn:microsoft.com/office/officeart/2005/8/layout/process1"/>
    <dgm:cxn modelId="{3C8E2694-2FA3-704F-AC99-0C6681D0489C}" type="presParOf" srcId="{372942EF-8937-6F4D-9286-7E91A246F55E}" destId="{F0360532-7800-C14B-A709-1AE84FA3390B}" srcOrd="1" destOrd="0" presId="urn:microsoft.com/office/officeart/2005/8/layout/process1"/>
    <dgm:cxn modelId="{8F114AFB-695B-8E46-AC8F-DEFDCABAD593}" type="presParOf" srcId="{F0360532-7800-C14B-A709-1AE84FA3390B}" destId="{C20D9E93-AED8-1140-A267-09FDFCCB5760}" srcOrd="0" destOrd="0" presId="urn:microsoft.com/office/officeart/2005/8/layout/process1"/>
    <dgm:cxn modelId="{1F474824-0C27-E641-AD94-BC13B157AA2A}" type="presParOf" srcId="{372942EF-8937-6F4D-9286-7E91A246F55E}" destId="{B70BB69C-91C1-0147-8913-10E53B1E61E5}" srcOrd="2" destOrd="0" presId="urn:microsoft.com/office/officeart/2005/8/layout/process1"/>
    <dgm:cxn modelId="{D2ED9244-4571-8047-9897-17377BFE68B2}" type="presParOf" srcId="{372942EF-8937-6F4D-9286-7E91A246F55E}" destId="{A00D2F19-5065-7E4C-BF12-BC1A45B9B8BC}" srcOrd="3" destOrd="0" presId="urn:microsoft.com/office/officeart/2005/8/layout/process1"/>
    <dgm:cxn modelId="{FFD5430F-422F-6D40-8387-99327D9FC1C3}" type="presParOf" srcId="{A00D2F19-5065-7E4C-BF12-BC1A45B9B8BC}" destId="{6C11279F-304A-9949-A99C-46779DBF66F4}" srcOrd="0" destOrd="0" presId="urn:microsoft.com/office/officeart/2005/8/layout/process1"/>
    <dgm:cxn modelId="{CD55F5D4-DDF2-564D-A535-9BFB51E7D2EA}" type="presParOf" srcId="{372942EF-8937-6F4D-9286-7E91A246F55E}" destId="{544BADA2-8AA1-4440-96CF-2B9BBB12ECF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9095F-52EF-304B-B448-8DD52EF833A8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22114-B93D-2B4E-9E0D-35B7B2DD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15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2114-B93D-2B4E-9E0D-35B7B2DD69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17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2114-B93D-2B4E-9E0D-35B7B2DD69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98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2114-B93D-2B4E-9E0D-35B7B2DD69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05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2114-B93D-2B4E-9E0D-35B7B2DD69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2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2114-B93D-2B4E-9E0D-35B7B2DD69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02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2114-B93D-2B4E-9E0D-35B7B2DD69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70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2114-B93D-2B4E-9E0D-35B7B2DD69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43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2114-B93D-2B4E-9E0D-35B7B2DD69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77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2114-B93D-2B4E-9E0D-35B7B2DD69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68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2114-B93D-2B4E-9E0D-35B7B2DD69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29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2114-B93D-2B4E-9E0D-35B7B2DD69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79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2114-B93D-2B4E-9E0D-35B7B2DD69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236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2114-B93D-2B4E-9E0D-35B7B2DD69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0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2114-B93D-2B4E-9E0D-35B7B2DD69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881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2114-B93D-2B4E-9E0D-35B7B2DD69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40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2114-B93D-2B4E-9E0D-35B7B2DD69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094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2114-B93D-2B4E-9E0D-35B7B2DD699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692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2114-B93D-2B4E-9E0D-35B7B2DD699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552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2114-B93D-2B4E-9E0D-35B7B2DD699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558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2114-B93D-2B4E-9E0D-35B7B2DD699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228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2114-B93D-2B4E-9E0D-35B7B2DD699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467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2114-B93D-2B4E-9E0D-35B7B2DD699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49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2114-B93D-2B4E-9E0D-35B7B2DD69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42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2114-B93D-2B4E-9E0D-35B7B2DD699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17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2114-B93D-2B4E-9E0D-35B7B2DD699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584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2114-B93D-2B4E-9E0D-35B7B2DD699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330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2114-B93D-2B4E-9E0D-35B7B2DD699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17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2114-B93D-2B4E-9E0D-35B7B2DD699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22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2114-B93D-2B4E-9E0D-35B7B2DD69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24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2114-B93D-2B4E-9E0D-35B7B2DD69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76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2114-B93D-2B4E-9E0D-35B7B2DD69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70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2114-B93D-2B4E-9E0D-35B7B2DD69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77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2114-B93D-2B4E-9E0D-35B7B2DD69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40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2114-B93D-2B4E-9E0D-35B7B2DD69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74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43970D-31FB-174D-9B42-129A0D7527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B8D61FA-4313-0444-8D83-087B9357C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B091DA-CC37-3C4B-BCBB-AA9EC00CF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E21B-C9F2-C142-8E49-E1F335F6D8AF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043991-DEA3-7940-A47D-72C069069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914A10-42A5-8B47-A735-4BC3F60D8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DC3B-DB91-EE4D-9D6D-328FE4A9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74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1568FB-CB91-0A4C-BD01-589B2BCC4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6D944D9-675D-9240-8040-8F7E0BF1C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3E7D0B-B436-234A-9C57-447BBB657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E21B-C9F2-C142-8E49-E1F335F6D8AF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B5F8B7-F252-F949-A90B-9451CFED6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1960A1-0767-BC4B-AC4C-AD11F679D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DC3B-DB91-EE4D-9D6D-328FE4A9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5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4C71E08-6BB7-E44F-BCA0-E795BAFDF4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1A5B346-A86B-FA4C-9D65-49BDE4AB6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132DA3-488B-9A48-AEA2-65693A329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E21B-C9F2-C142-8E49-E1F335F6D8AF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B75789-B835-9540-9222-03B8C2F9A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125E3B-B29D-AB4A-8FE4-B50F007D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DC3B-DB91-EE4D-9D6D-328FE4A9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0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14BF9A-477A-5343-96D1-BFB315F6B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DA12CD-742D-F343-84E2-99AE2B037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A0BA0B-6313-8244-ACD5-35F2BD40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E21B-C9F2-C142-8E49-E1F335F6D8AF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969809-9109-5C47-B8B8-C1759BCBC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2015EF-2511-AF47-ABFA-C718131B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DC3B-DB91-EE4D-9D6D-328FE4A9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7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02FB8D-B37C-E146-9697-4555634E4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E6B60C-2060-F740-90AF-6E815F2F7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AF55CC-D3B2-284F-AE4D-425EFAF83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E21B-C9F2-C142-8E49-E1F335F6D8AF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19E088-65F4-1A48-9242-EF1356AAB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535BBB-29DF-A044-B56A-F7418A5A2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DC3B-DB91-EE4D-9D6D-328FE4A9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5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1F79F4-D8EB-5848-BC15-D7ECFB71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5112B4-3C15-C64C-BD7F-5F1D26C25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135B1F-032D-D040-827B-DFA32FEE5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557C8E-635A-2B4E-B0FF-429A9C15C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E21B-C9F2-C142-8E49-E1F335F6D8AF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2A167A-A4AE-5A44-882F-7806596C6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4B99E49-CF03-E940-8753-37D0F4A03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DC3B-DB91-EE4D-9D6D-328FE4A9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6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7E8CF9-3E83-B74C-ACFB-97C740384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9410FD-C55B-C346-B5B3-D55C7DCED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DD3CD1D-3F8B-224A-BCD9-83F5A5D56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9895484-8E80-6D46-B2A2-B37A89474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E9928F2-B6F1-B04F-BC55-5CD4372341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2D505BE-547E-B046-B618-C2F4AD8A1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E21B-C9F2-C142-8E49-E1F335F6D8AF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FA3FE1F-C4F5-334F-AFD2-E3A228D9A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3007E91-E2AB-CB41-9E7B-44513E286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DC3B-DB91-EE4D-9D6D-328FE4A9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4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C1C874-B106-F04E-9D29-E8ECE8247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5E6A6AC-88DE-3A45-98F5-BB004AD22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E21B-C9F2-C142-8E49-E1F335F6D8AF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4963024-0A58-304D-BD39-FC79798D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10ABC52-AB69-5F4F-B30D-B30A7DDA7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DC3B-DB91-EE4D-9D6D-328FE4A9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94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655C918-059D-C942-89EE-3496BA8EC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E21B-C9F2-C142-8E49-E1F335F6D8AF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1616028-BA74-C249-BA58-9A302ABA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7DB244-ED28-4147-8609-573F1B207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DC3B-DB91-EE4D-9D6D-328FE4A9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4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A1581F-64B5-944B-8418-1DD3C8351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3140A6-DC53-924C-8EFF-345BD3360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42AFAE-B474-0D46-9C81-D35B4A25F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74CAF5-8952-4D4B-A4AB-EC4DCE467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E21B-C9F2-C142-8E49-E1F335F6D8AF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2478F0-D868-A249-88F9-413506F46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A9AFD1-DF4C-494F-9C98-EA7598941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DC3B-DB91-EE4D-9D6D-328FE4A9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1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FD8445-EEDE-734F-920A-6F08A836F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BF8E27-6E2A-F443-A195-402334D49A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F717E7B-B0E9-444E-A849-5057205A3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BA55A7-EB5E-5341-A035-45EB00161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E21B-C9F2-C142-8E49-E1F335F6D8AF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9C4E54-7AF9-E84A-8426-5E91CCF01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66CE09-078F-E34C-8E3C-D2E0F9536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DC3B-DB91-EE4D-9D6D-328FE4A9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7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4FF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92EE716-58B8-EB47-AB78-4789FDBA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6BDD73-B139-314D-9059-8931A1461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E6854C-E8CB-C44E-910F-0DEC1E7F4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2E21B-C9F2-C142-8E49-E1F335F6D8AF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A88CE9-FF13-E44E-94F7-36087212F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E09354-F950-EC4D-812D-7182191B1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FDC3B-DB91-EE4D-9D6D-328FE4A9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6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(null)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(null)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(null)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(null)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(null)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(null)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(null)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(null)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(null)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(null)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(null)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(null)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(null)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(null)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(null)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emf"/><Relationship Id="rId3" Type="http://schemas.openxmlformats.org/officeDocument/2006/relationships/image" Target="../media/image21.tiff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tiff"/><Relationship Id="rId5" Type="http://schemas.openxmlformats.org/officeDocument/2006/relationships/image" Target="../media/image23.tiff"/><Relationship Id="rId10" Type="http://schemas.openxmlformats.org/officeDocument/2006/relationships/image" Target="../media/image28.tiff"/><Relationship Id="rId4" Type="http://schemas.openxmlformats.org/officeDocument/2006/relationships/image" Target="../media/image22.tiff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4FF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67E743-416C-5E4D-A2FD-D01B4273B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781" y="685800"/>
            <a:ext cx="10480431" cy="4114799"/>
          </a:xfrm>
        </p:spPr>
        <p:txBody>
          <a:bodyPr>
            <a:noAutofit/>
          </a:bodyPr>
          <a:lstStyle/>
          <a:p>
            <a:r>
              <a:rPr lang="en-NZ" sz="5400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Early initiation of ART in </a:t>
            </a:r>
            <a:br>
              <a:rPr lang="en-NZ" sz="5400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</a:br>
            <a:r>
              <a:rPr lang="en-NZ" sz="5400" b="1" i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in-utero</a:t>
            </a:r>
            <a:r>
              <a:rPr lang="en-NZ" sz="5400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 HIV-infected infants;</a:t>
            </a:r>
            <a:br>
              <a:rPr lang="en-NZ" sz="5400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</a:br>
            <a:r>
              <a:rPr lang="en-NZ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/>
            </a:r>
            <a:br>
              <a:rPr lang="en-NZ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</a:br>
            <a:r>
              <a:rPr lang="en-NZ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en-NZ" b="1" u="sng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THE POTENTIAL FOR CURE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894DD8-D17D-024C-A0F9-26CC4B1F3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328238"/>
            <a:ext cx="12191999" cy="21968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Geneva" panose="020B0503030404040204" pitchFamily="34" charset="0"/>
                <a:ea typeface="Geneva" panose="020B0503030404040204" pitchFamily="34" charset="0"/>
              </a:rPr>
              <a:t>Cepheid Symposium, IAS 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latin typeface="Geneva" panose="020B0503030404040204" pitchFamily="34" charset="0"/>
                <a:ea typeface="Geneva" panose="020B0503030404040204" pitchFamily="34" charset="0"/>
              </a:rPr>
              <a:t>23rd July 2018</a:t>
            </a:r>
          </a:p>
        </p:txBody>
      </p:sp>
    </p:spTree>
    <p:extLst>
      <p:ext uri="{BB962C8B-B14F-4D97-AF65-F5344CB8AC3E}">
        <p14:creationId xmlns:p14="http://schemas.microsoft.com/office/powerpoint/2010/main" val="1076083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96E988B-E4D5-244D-9740-582BE385FE9F}"/>
              </a:ext>
            </a:extLst>
          </p:cNvPr>
          <p:cNvGrpSpPr/>
          <p:nvPr/>
        </p:nvGrpSpPr>
        <p:grpSpPr>
          <a:xfrm>
            <a:off x="2307391" y="1148980"/>
            <a:ext cx="7708577" cy="5507122"/>
            <a:chOff x="2307391" y="1148980"/>
            <a:chExt cx="7708577" cy="5507122"/>
          </a:xfrm>
        </p:grpSpPr>
        <p:sp>
          <p:nvSpPr>
            <p:cNvPr id="21" name="Rectangle 20"/>
            <p:cNvSpPr/>
            <p:nvPr/>
          </p:nvSpPr>
          <p:spPr>
            <a:xfrm>
              <a:off x="2316742" y="1148980"/>
              <a:ext cx="2882467" cy="7427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2778</a:t>
              </a:r>
              <a:r>
                <a:rPr lang="en-US" sz="2800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 (17%)</a:t>
              </a:r>
              <a:r>
                <a:rPr lang="en-US" sz="1600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 </a:t>
              </a:r>
            </a:p>
            <a:p>
              <a:pPr algn="ctr"/>
              <a:r>
                <a:rPr lang="en-US" sz="1600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Infants high risk</a:t>
              </a:r>
              <a:r>
                <a:rPr lang="en-US" sz="1600" baseline="30000" dirty="0">
                  <a:solidFill>
                    <a:schemeClr val="tx1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 </a:t>
              </a:r>
              <a:r>
                <a:rPr lang="en-US" sz="1600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IU HIV-1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307391" y="2119378"/>
              <a:ext cx="2901167" cy="124665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70</a:t>
              </a:r>
              <a:r>
                <a:rPr lang="en-US" sz="2800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 </a:t>
              </a:r>
            </a:p>
            <a:p>
              <a:pPr algn="ctr"/>
              <a:r>
                <a:rPr lang="en-US" sz="1600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HIV-1 TNA/RNA PCR </a:t>
              </a:r>
              <a:r>
                <a:rPr lang="en-US" sz="1600" dirty="0">
                  <a:solidFill>
                    <a:srgbClr val="FF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positive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323980" y="3641486"/>
              <a:ext cx="2867988" cy="165782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66</a:t>
              </a:r>
              <a:r>
                <a:rPr lang="en-US" sz="2800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 </a:t>
              </a:r>
            </a:p>
            <a:p>
              <a:pPr algn="ctr"/>
              <a:r>
                <a:rPr lang="en-US" sz="1600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confirmed infected</a:t>
              </a:r>
            </a:p>
            <a:p>
              <a:pPr algn="ctr"/>
              <a:r>
                <a:rPr lang="en-US" sz="1600" b="1" u="sng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ART initiated</a:t>
              </a:r>
            </a:p>
            <a:p>
              <a:pPr algn="ctr"/>
              <a:r>
                <a:rPr lang="en-US" sz="1600" b="1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Median time </a:t>
              </a:r>
              <a:r>
                <a:rPr lang="en-US" sz="1600" b="1" dirty="0">
                  <a:solidFill>
                    <a:srgbClr val="FF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26h</a:t>
              </a:r>
            </a:p>
            <a:p>
              <a:pPr algn="ctr"/>
              <a:r>
                <a:rPr lang="en-US" sz="1600" b="1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IQR 18-40h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746484" y="5637032"/>
              <a:ext cx="2118106" cy="101907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123</a:t>
              </a:r>
              <a:r>
                <a:rPr lang="en-US" sz="1600" b="1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 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90747" y="1148980"/>
              <a:ext cx="3814229" cy="7427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Routine government testing infants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637949" y="2113868"/>
              <a:ext cx="2118106" cy="124665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55</a:t>
              </a:r>
              <a:r>
                <a:rPr lang="en-US" sz="2800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 </a:t>
              </a:r>
            </a:p>
            <a:p>
              <a:pPr algn="ctr"/>
              <a:r>
                <a:rPr lang="en-US" sz="1600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HIV-1 TNA PCR </a:t>
              </a:r>
              <a:r>
                <a:rPr lang="en-US" sz="1600" dirty="0">
                  <a:solidFill>
                    <a:srgbClr val="FF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positive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897862" y="2101337"/>
              <a:ext cx="2118106" cy="124665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21</a:t>
              </a:r>
              <a:r>
                <a:rPr lang="en-US" sz="1600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 </a:t>
              </a:r>
            </a:p>
            <a:p>
              <a:pPr algn="ctr"/>
              <a:r>
                <a:rPr lang="en-US" sz="1600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HIV-1 TNA PCR </a:t>
              </a:r>
              <a:r>
                <a:rPr lang="en-US" sz="1600" dirty="0">
                  <a:solidFill>
                    <a:srgbClr val="FFC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indeterminate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463867" y="3653927"/>
              <a:ext cx="2867988" cy="16329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57</a:t>
              </a:r>
              <a:r>
                <a:rPr lang="en-US" sz="1600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 </a:t>
              </a:r>
            </a:p>
            <a:p>
              <a:pPr algn="ctr"/>
              <a:r>
                <a:rPr lang="en-US" sz="1600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confirmed infected</a:t>
              </a:r>
            </a:p>
            <a:p>
              <a:pPr algn="ctr"/>
              <a:r>
                <a:rPr lang="en-US" sz="1600" b="1" u="sng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ART initiated</a:t>
              </a:r>
            </a:p>
            <a:p>
              <a:pPr algn="ctr"/>
              <a:r>
                <a:rPr lang="en-US" sz="1600" b="1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Median time </a:t>
              </a:r>
              <a:r>
                <a:rPr lang="en-US" sz="1600" b="1" dirty="0">
                  <a:solidFill>
                    <a:srgbClr val="00B0F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10d</a:t>
              </a:r>
            </a:p>
            <a:p>
              <a:pPr algn="ctr"/>
              <a:r>
                <a:rPr lang="en-US" sz="1600" b="1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IQR 8.5-14d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xmlns="" id="{124E5FB7-22F4-8546-8C5B-4F0FA9F86180}"/>
                </a:ext>
              </a:extLst>
            </p:cNvPr>
            <p:cNvCxnSpPr>
              <a:cxnSpLocks/>
              <a:stCxn id="21" idx="2"/>
              <a:endCxn id="22" idx="0"/>
            </p:cNvCxnSpPr>
            <p:nvPr/>
          </p:nvCxnSpPr>
          <p:spPr>
            <a:xfrm flipH="1">
              <a:off x="3757974" y="1891684"/>
              <a:ext cx="0" cy="227694"/>
            </a:xfrm>
            <a:prstGeom prst="straightConnector1">
              <a:avLst/>
            </a:prstGeom>
            <a:solidFill>
              <a:schemeClr val="bg1"/>
            </a:solidFill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xmlns="" id="{F42379F3-55EF-E544-BF65-183D65F66EBA}"/>
                </a:ext>
              </a:extLst>
            </p:cNvPr>
            <p:cNvCxnSpPr>
              <a:stCxn id="22" idx="2"/>
              <a:endCxn id="26" idx="0"/>
            </p:cNvCxnSpPr>
            <p:nvPr/>
          </p:nvCxnSpPr>
          <p:spPr>
            <a:xfrm flipH="1">
              <a:off x="3757974" y="3366030"/>
              <a:ext cx="1" cy="275456"/>
            </a:xfrm>
            <a:prstGeom prst="straightConnector1">
              <a:avLst/>
            </a:prstGeom>
            <a:solidFill>
              <a:schemeClr val="bg1"/>
            </a:solidFill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xmlns="" id="{BC50726F-CE41-1B4A-B539-4FB6E5C134DF}"/>
                </a:ext>
              </a:extLst>
            </p:cNvPr>
            <p:cNvCxnSpPr>
              <a:cxnSpLocks/>
              <a:stCxn id="30" idx="2"/>
              <a:endCxn id="31" idx="0"/>
            </p:cNvCxnSpPr>
            <p:nvPr/>
          </p:nvCxnSpPr>
          <p:spPr>
            <a:xfrm flipH="1">
              <a:off x="6697002" y="1891684"/>
              <a:ext cx="1200860" cy="222184"/>
            </a:xfrm>
            <a:prstGeom prst="straightConnector1">
              <a:avLst/>
            </a:prstGeom>
            <a:solidFill>
              <a:schemeClr val="bg1"/>
            </a:solidFill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xmlns="" id="{83A05D4F-4EC3-C042-BDD3-BDC4B8DE7D78}"/>
                </a:ext>
              </a:extLst>
            </p:cNvPr>
            <p:cNvCxnSpPr>
              <a:stCxn id="30" idx="2"/>
              <a:endCxn id="32" idx="0"/>
            </p:cNvCxnSpPr>
            <p:nvPr/>
          </p:nvCxnSpPr>
          <p:spPr>
            <a:xfrm>
              <a:off x="7897862" y="1891684"/>
              <a:ext cx="1059053" cy="209653"/>
            </a:xfrm>
            <a:prstGeom prst="straightConnector1">
              <a:avLst/>
            </a:prstGeom>
            <a:solidFill>
              <a:schemeClr val="bg1"/>
            </a:solidFill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xmlns="" id="{EFE5686B-D478-E640-AB0A-E367A5EF558A}"/>
                </a:ext>
              </a:extLst>
            </p:cNvPr>
            <p:cNvCxnSpPr>
              <a:cxnSpLocks/>
              <a:stCxn id="31" idx="2"/>
            </p:cNvCxnSpPr>
            <p:nvPr/>
          </p:nvCxnSpPr>
          <p:spPr>
            <a:xfrm>
              <a:off x="6697002" y="3360520"/>
              <a:ext cx="0" cy="280552"/>
            </a:xfrm>
            <a:prstGeom prst="straightConnector1">
              <a:avLst/>
            </a:prstGeom>
            <a:solidFill>
              <a:schemeClr val="bg1"/>
            </a:solidFill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xmlns="" id="{7553A155-134C-6544-9ACE-56E5E86D1D72}"/>
                </a:ext>
              </a:extLst>
            </p:cNvPr>
            <p:cNvCxnSpPr>
              <a:cxnSpLocks/>
              <a:stCxn id="32" idx="2"/>
            </p:cNvCxnSpPr>
            <p:nvPr/>
          </p:nvCxnSpPr>
          <p:spPr>
            <a:xfrm>
              <a:off x="8956915" y="3347989"/>
              <a:ext cx="0" cy="293083"/>
            </a:xfrm>
            <a:prstGeom prst="straightConnector1">
              <a:avLst/>
            </a:prstGeom>
            <a:solidFill>
              <a:schemeClr val="bg1"/>
            </a:solidFill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xmlns="" id="{8FC7023E-0315-B24A-997F-F09F7F0CCAB2}"/>
                </a:ext>
              </a:extLst>
            </p:cNvPr>
            <p:cNvCxnSpPr>
              <a:stCxn id="26" idx="2"/>
            </p:cNvCxnSpPr>
            <p:nvPr/>
          </p:nvCxnSpPr>
          <p:spPr>
            <a:xfrm>
              <a:off x="3757974" y="5299307"/>
              <a:ext cx="988510" cy="337725"/>
            </a:xfrm>
            <a:prstGeom prst="straightConnector1">
              <a:avLst/>
            </a:prstGeom>
            <a:solidFill>
              <a:schemeClr val="bg1"/>
            </a:solidFill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xmlns="" id="{A79D0CEE-2B76-014C-AC46-0B0F310AD01B}"/>
                </a:ext>
              </a:extLst>
            </p:cNvPr>
            <p:cNvCxnSpPr>
              <a:cxnSpLocks/>
              <a:stCxn id="77" idx="2"/>
            </p:cNvCxnSpPr>
            <p:nvPr/>
          </p:nvCxnSpPr>
          <p:spPr>
            <a:xfrm flipH="1">
              <a:off x="6864590" y="5286864"/>
              <a:ext cx="1033271" cy="350168"/>
            </a:xfrm>
            <a:prstGeom prst="straightConnector1">
              <a:avLst/>
            </a:prstGeom>
            <a:solidFill>
              <a:schemeClr val="bg1"/>
            </a:solidFill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B9B54ECE-F3F9-AA4F-9741-7048153F3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735" y="114847"/>
            <a:ext cx="5703266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Study outline</a:t>
            </a:r>
          </a:p>
        </p:txBody>
      </p:sp>
    </p:spTree>
    <p:extLst>
      <p:ext uri="{BB962C8B-B14F-4D97-AF65-F5344CB8AC3E}">
        <p14:creationId xmlns:p14="http://schemas.microsoft.com/office/powerpoint/2010/main" val="3900369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95DD6-050C-5C40-8DC5-8EA0DC63B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9047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30% mothers acutely infected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C578B73-8D3B-2A4E-A913-ADBC49095454}"/>
              </a:ext>
            </a:extLst>
          </p:cNvPr>
          <p:cNvSpPr txBox="1"/>
          <p:nvPr/>
        </p:nvSpPr>
        <p:spPr>
          <a:xfrm>
            <a:off x="4317509" y="1475093"/>
            <a:ext cx="3844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eneva" panose="020B0503030404040204" pitchFamily="34" charset="0"/>
                <a:ea typeface="Geneva" panose="020B0503030404040204" pitchFamily="34" charset="0"/>
              </a:rPr>
              <a:t>Timing Maternal of HIV infection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A6735F-948C-BC41-A349-850A06182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839" y="1873938"/>
            <a:ext cx="3231662" cy="451996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868150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05606B2-ECDD-B547-8782-D803F9661E7A}"/>
              </a:ext>
            </a:extLst>
          </p:cNvPr>
          <p:cNvSpPr txBox="1"/>
          <p:nvPr/>
        </p:nvSpPr>
        <p:spPr>
          <a:xfrm>
            <a:off x="4317509" y="1475093"/>
            <a:ext cx="3844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eneva" panose="020B0503030404040204" pitchFamily="34" charset="0"/>
                <a:ea typeface="Geneva" panose="020B0503030404040204" pitchFamily="34" charset="0"/>
              </a:rPr>
              <a:t>Timing Maternal of HIV infection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41D5E72-98A0-684D-A27C-9D9FDAC21C44}"/>
              </a:ext>
            </a:extLst>
          </p:cNvPr>
          <p:cNvSpPr txBox="1"/>
          <p:nvPr/>
        </p:nvSpPr>
        <p:spPr>
          <a:xfrm>
            <a:off x="3354673" y="1894885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2F92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Perinatal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BD8A94-FBA9-0B47-AD3B-DB92561B1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839" y="1873938"/>
            <a:ext cx="3231662" cy="451996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3B7E9E5D-AB41-3C44-AA79-C5AE87F85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9047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30% mothers acutely infected</a:t>
            </a:r>
          </a:p>
        </p:txBody>
      </p:sp>
    </p:spTree>
    <p:extLst>
      <p:ext uri="{BB962C8B-B14F-4D97-AF65-F5344CB8AC3E}">
        <p14:creationId xmlns:p14="http://schemas.microsoft.com/office/powerpoint/2010/main" val="829333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95DD6-050C-5C40-8DC5-8EA0DC63B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017"/>
            <a:ext cx="12191999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Mothers non-adherent to ART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2CE4BA9-5C58-404B-9AE4-78D791597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169" y="1445580"/>
            <a:ext cx="7145215" cy="5110814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74006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FA290340-CB34-AF44-82F7-3D98D067A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3226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Infant initial CD4 counts healthy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31BB19-F270-8940-BC3A-DAD2C09CC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526" y="1578789"/>
            <a:ext cx="5680320" cy="429124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7224DD-EEDD-6B4A-9AB6-8C4DDBFAC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531" y="1578789"/>
            <a:ext cx="5581101" cy="4291246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690198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B629499-E067-E74E-AC43-839288268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385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Median initial infant viral load 10,000c/mL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92D1F4-3384-BA42-BF89-0B76184A8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332" y="1375527"/>
            <a:ext cx="9624646" cy="5139086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899743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E5C197-CE5A-1F42-A031-011AC62E0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92" y="2492863"/>
            <a:ext cx="11122090" cy="1325563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Increasing diagnostic uncertainties in infants with </a:t>
            </a:r>
            <a:r>
              <a:rPr lang="en-GB" sz="6000" b="1" i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in-utero</a:t>
            </a:r>
            <a:r>
              <a:rPr lang="en-GB" sz="6000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 HIV infection;</a:t>
            </a:r>
            <a:br>
              <a:rPr lang="en-GB" sz="6000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</a:br>
            <a:r>
              <a:rPr lang="en-GB" sz="6000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/>
            </a:r>
            <a:br>
              <a:rPr lang="en-GB" sz="6000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</a:br>
            <a:r>
              <a:rPr lang="en-GB" sz="6000" b="1" u="sng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the benefits of point-of-care testing at birth</a:t>
            </a:r>
            <a:endParaRPr lang="en-US" sz="6000" u="sng" dirty="0"/>
          </a:p>
        </p:txBody>
      </p:sp>
    </p:spTree>
    <p:extLst>
      <p:ext uri="{BB962C8B-B14F-4D97-AF65-F5344CB8AC3E}">
        <p14:creationId xmlns:p14="http://schemas.microsoft.com/office/powerpoint/2010/main" val="3945132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5EF3B5F6-BD26-7641-8A1F-508DDE87A12C}"/>
              </a:ext>
            </a:extLst>
          </p:cNvPr>
          <p:cNvSpPr txBox="1">
            <a:spLocks/>
          </p:cNvSpPr>
          <p:nvPr/>
        </p:nvSpPr>
        <p:spPr>
          <a:xfrm>
            <a:off x="255635" y="236576"/>
            <a:ext cx="118380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Case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392D68-80A8-BB4E-832E-614055D88620}"/>
              </a:ext>
            </a:extLst>
          </p:cNvPr>
          <p:cNvSpPr txBox="1"/>
          <p:nvPr/>
        </p:nvSpPr>
        <p:spPr>
          <a:xfrm>
            <a:off x="396470" y="1744804"/>
            <a:ext cx="1155636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Geneva" panose="020B0503030404040204" pitchFamily="34" charset="0"/>
                <a:ea typeface="Geneva" panose="020B0503030404040204" pitchFamily="34" charset="0"/>
              </a:rPr>
              <a:t>Acute HIV infection in pregnancy</a:t>
            </a:r>
          </a:p>
          <a:p>
            <a:pPr algn="ctr"/>
            <a:endParaRPr lang="en-US" sz="4000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algn="ctr"/>
            <a:r>
              <a:rPr lang="en-US" sz="4000" dirty="0">
                <a:latin typeface="Geneva" panose="020B0503030404040204" pitchFamily="34" charset="0"/>
                <a:ea typeface="Geneva" panose="020B0503030404040204" pitchFamily="34" charset="0"/>
              </a:rPr>
              <a:t>Term baby boy, NVP/AZT prophylaxis</a:t>
            </a:r>
          </a:p>
          <a:p>
            <a:pPr algn="ctr"/>
            <a:endParaRPr lang="en-US" sz="4000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algn="ctr"/>
            <a:r>
              <a:rPr lang="en-US" sz="4000" dirty="0">
                <a:latin typeface="Geneva" panose="020B0503030404040204" pitchFamily="34" charset="0"/>
                <a:ea typeface="Geneva" panose="020B0503030404040204" pitchFamily="34" charset="0"/>
              </a:rPr>
              <a:t>GeneXpert HIV-</a:t>
            </a:r>
            <a:r>
              <a:rPr lang="en-US" sz="4000" dirty="0" err="1">
                <a:latin typeface="Geneva" panose="020B0503030404040204" pitchFamily="34" charset="0"/>
                <a:ea typeface="Geneva" panose="020B0503030404040204" pitchFamily="34" charset="0"/>
              </a:rPr>
              <a:t>qual</a:t>
            </a:r>
            <a:r>
              <a:rPr lang="en-US" sz="4000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en-US" sz="4000" b="1" dirty="0">
                <a:latin typeface="Geneva" panose="020B0503030404040204" pitchFamily="34" charset="0"/>
                <a:ea typeface="Geneva" panose="020B0503030404040204" pitchFamily="34" charset="0"/>
              </a:rPr>
              <a:t>“HIV-1 detected” </a:t>
            </a:r>
            <a:r>
              <a:rPr lang="en-US" sz="4000" dirty="0">
                <a:latin typeface="Geneva" panose="020B0503030404040204" pitchFamily="34" charset="0"/>
                <a:ea typeface="Geneva" panose="020B0503030404040204" pitchFamily="34" charset="0"/>
              </a:rPr>
              <a:t>Ct 41.8</a:t>
            </a:r>
          </a:p>
          <a:p>
            <a:pPr algn="ctr"/>
            <a:endParaRPr lang="en-US" sz="4000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algn="ctr"/>
            <a:r>
              <a:rPr lang="en-US" sz="4000" dirty="0">
                <a:latin typeface="Geneva" panose="020B0503030404040204" pitchFamily="34" charset="0"/>
                <a:ea typeface="Geneva" panose="020B0503030404040204" pitchFamily="34" charset="0"/>
              </a:rPr>
              <a:t>ART initiated 16h</a:t>
            </a:r>
          </a:p>
        </p:txBody>
      </p:sp>
    </p:spTree>
    <p:extLst>
      <p:ext uri="{BB962C8B-B14F-4D97-AF65-F5344CB8AC3E}">
        <p14:creationId xmlns:p14="http://schemas.microsoft.com/office/powerpoint/2010/main" val="1816789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5EF3B5F6-BD26-7641-8A1F-508DDE87A12C}"/>
              </a:ext>
            </a:extLst>
          </p:cNvPr>
          <p:cNvSpPr txBox="1">
            <a:spLocks/>
          </p:cNvSpPr>
          <p:nvPr/>
        </p:nvSpPr>
        <p:spPr>
          <a:xfrm>
            <a:off x="255645" y="419241"/>
            <a:ext cx="118380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Case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392D68-80A8-BB4E-832E-614055D88620}"/>
              </a:ext>
            </a:extLst>
          </p:cNvPr>
          <p:cNvSpPr txBox="1"/>
          <p:nvPr/>
        </p:nvSpPr>
        <p:spPr>
          <a:xfrm>
            <a:off x="204120" y="1744804"/>
            <a:ext cx="1194108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Geneva" panose="020B0503030404040204" pitchFamily="34" charset="0"/>
                <a:ea typeface="Geneva" panose="020B0503030404040204" pitchFamily="34" charset="0"/>
              </a:rPr>
              <a:t>Birth test dried blood spot </a:t>
            </a:r>
            <a:r>
              <a:rPr lang="en-US" sz="4000" dirty="0">
                <a:solidFill>
                  <a:srgbClr val="FF930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indeterminate</a:t>
            </a:r>
          </a:p>
          <a:p>
            <a:pPr algn="ctr"/>
            <a:r>
              <a:rPr lang="en-US" sz="4000" dirty="0">
                <a:latin typeface="Geneva" panose="020B0503030404040204" pitchFamily="34" charset="0"/>
                <a:ea typeface="Geneva" panose="020B0503030404040204" pitchFamily="34" charset="0"/>
              </a:rPr>
              <a:t>Repeat on day 16 </a:t>
            </a:r>
            <a:r>
              <a:rPr lang="en-US" sz="4000" dirty="0">
                <a:solidFill>
                  <a:schemeClr val="accent6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negative</a:t>
            </a:r>
          </a:p>
          <a:p>
            <a:pPr algn="ctr"/>
            <a:endParaRPr lang="en-US" sz="4000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algn="ctr"/>
            <a:r>
              <a:rPr lang="en-US" sz="4000" dirty="0">
                <a:latin typeface="Geneva" panose="020B0503030404040204" pitchFamily="34" charset="0"/>
                <a:ea typeface="Geneva" panose="020B0503030404040204" pitchFamily="34" charset="0"/>
              </a:rPr>
              <a:t>Viral load at 12h age </a:t>
            </a:r>
            <a:r>
              <a:rPr lang="en-US" sz="4000" dirty="0">
                <a:solidFill>
                  <a:srgbClr val="FF000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1100 HIV RNA copies/mL</a:t>
            </a:r>
          </a:p>
          <a:p>
            <a:pPr algn="ctr"/>
            <a:endParaRPr lang="en-US" sz="4000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algn="ctr"/>
            <a:endParaRPr lang="en-US" sz="4000" dirty="0">
              <a:latin typeface="Geneva" panose="020B0503030404040204" pitchFamily="34" charset="0"/>
              <a:ea typeface="Geneva" panose="020B05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21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EFA78C4-9731-9346-AF2A-3F2935EAF9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" t="1610" r="-1" b="914"/>
          <a:stretch/>
        </p:blipFill>
        <p:spPr>
          <a:xfrm>
            <a:off x="3086099" y="562437"/>
            <a:ext cx="5400675" cy="5838364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000433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960935-E85F-AB4B-BC1D-BB8D5013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Conflict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CA513B-66AC-E241-8F7E-4E9EE472A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030A0"/>
              </a:buClr>
            </a:pPr>
            <a:r>
              <a:rPr lang="en-US" dirty="0">
                <a:latin typeface="Geneva" panose="020B0503030404040204" pitchFamily="34" charset="0"/>
                <a:ea typeface="Geneva" panose="020B0503030404040204" pitchFamily="34" charset="0"/>
              </a:rPr>
              <a:t>Conference attendance supported by Cepheid</a:t>
            </a:r>
            <a:r>
              <a:rPr lang="en-US" baseline="30000" dirty="0">
                <a:latin typeface="Geneva" panose="020B0503030404040204" pitchFamily="34" charset="0"/>
                <a:ea typeface="Geneva" panose="020B0503030404040204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127877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ABB4C0-3B0A-AE4D-B8F6-279FAE5A1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63" y="876391"/>
            <a:ext cx="10355847" cy="5047825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74987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8CC148-D3AD-1C49-9F90-8D1BACF9E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1" y="647086"/>
            <a:ext cx="9535238" cy="5675051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654843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5EF3B5F6-BD26-7641-8A1F-508DDE87A12C}"/>
              </a:ext>
            </a:extLst>
          </p:cNvPr>
          <p:cNvSpPr txBox="1">
            <a:spLocks/>
          </p:cNvSpPr>
          <p:nvPr/>
        </p:nvSpPr>
        <p:spPr>
          <a:xfrm>
            <a:off x="255635" y="255238"/>
            <a:ext cx="118380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Case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392D68-80A8-BB4E-832E-614055D88620}"/>
              </a:ext>
            </a:extLst>
          </p:cNvPr>
          <p:cNvSpPr txBox="1"/>
          <p:nvPr/>
        </p:nvSpPr>
        <p:spPr>
          <a:xfrm>
            <a:off x="396470" y="1744804"/>
            <a:ext cx="1155636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Geneva" panose="020B0503030404040204" pitchFamily="34" charset="0"/>
                <a:ea typeface="Geneva" panose="020B0503030404040204" pitchFamily="34" charset="0"/>
              </a:rPr>
              <a:t>Maternal ART non-adherence</a:t>
            </a:r>
          </a:p>
          <a:p>
            <a:pPr algn="ctr"/>
            <a:endParaRPr lang="en-US" sz="4000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algn="ctr"/>
            <a:r>
              <a:rPr lang="en-US" sz="4000" dirty="0">
                <a:latin typeface="Geneva" panose="020B0503030404040204" pitchFamily="34" charset="0"/>
                <a:ea typeface="Geneva" panose="020B0503030404040204" pitchFamily="34" charset="0"/>
              </a:rPr>
              <a:t>Term baby girl, NVP prophylaxis</a:t>
            </a:r>
          </a:p>
          <a:p>
            <a:pPr algn="ctr"/>
            <a:endParaRPr lang="en-US" sz="4000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algn="ctr"/>
            <a:r>
              <a:rPr lang="en-US" sz="4000" dirty="0">
                <a:latin typeface="Geneva" panose="020B0503030404040204" pitchFamily="34" charset="0"/>
                <a:ea typeface="Geneva" panose="020B0503030404040204" pitchFamily="34" charset="0"/>
              </a:rPr>
              <a:t>GeneXpert HIV-</a:t>
            </a:r>
            <a:r>
              <a:rPr lang="en-US" sz="4000" dirty="0" err="1">
                <a:latin typeface="Geneva" panose="020B0503030404040204" pitchFamily="34" charset="0"/>
                <a:ea typeface="Geneva" panose="020B0503030404040204" pitchFamily="34" charset="0"/>
              </a:rPr>
              <a:t>qual</a:t>
            </a:r>
            <a:r>
              <a:rPr lang="en-US" sz="4000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en-US" sz="4000" b="1" dirty="0">
                <a:latin typeface="Geneva" panose="020B0503030404040204" pitchFamily="34" charset="0"/>
                <a:ea typeface="Geneva" panose="020B0503030404040204" pitchFamily="34" charset="0"/>
              </a:rPr>
              <a:t>“HIV-1 detected” </a:t>
            </a:r>
            <a:r>
              <a:rPr lang="en-US" sz="4000" dirty="0">
                <a:latin typeface="Geneva" panose="020B0503030404040204" pitchFamily="34" charset="0"/>
                <a:ea typeface="Geneva" panose="020B0503030404040204" pitchFamily="34" charset="0"/>
              </a:rPr>
              <a:t>Ct 41.3</a:t>
            </a:r>
          </a:p>
          <a:p>
            <a:pPr algn="ctr"/>
            <a:endParaRPr lang="en-US" sz="4000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algn="ctr"/>
            <a:r>
              <a:rPr lang="en-US" sz="4000" dirty="0">
                <a:latin typeface="Geneva" panose="020B0503030404040204" pitchFamily="34" charset="0"/>
                <a:ea typeface="Geneva" panose="020B0503030404040204" pitchFamily="34" charset="0"/>
              </a:rPr>
              <a:t>ART initiated 20h</a:t>
            </a:r>
          </a:p>
        </p:txBody>
      </p:sp>
    </p:spTree>
    <p:extLst>
      <p:ext uri="{BB962C8B-B14F-4D97-AF65-F5344CB8AC3E}">
        <p14:creationId xmlns:p14="http://schemas.microsoft.com/office/powerpoint/2010/main" val="3576591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4A8E1E-3823-C941-843D-D4CF66645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67" y="350592"/>
            <a:ext cx="10650764" cy="6174747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121737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9E2A977-BA62-6A4A-9F4C-E8D40FEF4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67" y="350593"/>
            <a:ext cx="10650764" cy="6174746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547898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FEB01A-EDF0-CC4B-9336-DB235EAD9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67" y="350592"/>
            <a:ext cx="10650764" cy="6174747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621218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87D72A-8576-2E4A-8609-26CD911A1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978" y="462212"/>
            <a:ext cx="9064124" cy="5997109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308834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8BC547-4D5B-0841-A6FC-873297A6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Conclusion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2CE035-9AF5-4642-BB89-EC7DCB460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030A0"/>
              </a:buClr>
            </a:pPr>
            <a:r>
              <a:rPr lang="en-US" dirty="0">
                <a:latin typeface="Geneva" panose="020B0503030404040204" pitchFamily="34" charset="0"/>
                <a:ea typeface="Geneva" panose="020B0503030404040204" pitchFamily="34" charset="0"/>
              </a:rPr>
              <a:t>PMTCT strategies </a:t>
            </a:r>
            <a:r>
              <a:rPr lang="en-US" dirty="0">
                <a:latin typeface="Geneva" panose="020B0503030404040204" pitchFamily="34" charset="0"/>
                <a:ea typeface="Geneva" panose="020B0503030404040204" pitchFamily="34" charset="0"/>
                <a:sym typeface="Wingdings" pitchFamily="2" charset="2"/>
              </a:rPr>
              <a:t> IU infection more difficult to diagnose</a:t>
            </a:r>
          </a:p>
          <a:p>
            <a:pPr>
              <a:buClr>
                <a:srgbClr val="7030A0"/>
              </a:buClr>
            </a:pPr>
            <a:r>
              <a:rPr lang="en-US" dirty="0">
                <a:latin typeface="Geneva" panose="020B0503030404040204" pitchFamily="34" charset="0"/>
                <a:ea typeface="Geneva" panose="020B0503030404040204" pitchFamily="34" charset="0"/>
                <a:sym typeface="Wingdings" pitchFamily="2" charset="2"/>
              </a:rPr>
              <a:t>Confirmatory testing is imperative (1)</a:t>
            </a:r>
          </a:p>
          <a:p>
            <a:pPr>
              <a:buClr>
                <a:srgbClr val="7030A0"/>
              </a:buClr>
            </a:pPr>
            <a:r>
              <a:rPr lang="en-US" dirty="0">
                <a:latin typeface="Geneva" panose="020B0503030404040204" pitchFamily="34" charset="0"/>
                <a:ea typeface="Geneva" panose="020B0503030404040204" pitchFamily="34" charset="0"/>
                <a:sym typeface="Wingdings" pitchFamily="2" charset="2"/>
              </a:rPr>
              <a:t>Point-of-care testing at birth may resolve this</a:t>
            </a:r>
            <a:endParaRPr lang="en-US" dirty="0">
              <a:latin typeface="Geneva" panose="020B0503030404040204" pitchFamily="34" charset="0"/>
              <a:ea typeface="Geneva" panose="020B05030304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4335F8-4B23-0A47-A614-2BF1B66587AB}"/>
              </a:ext>
            </a:extLst>
          </p:cNvPr>
          <p:cNvSpPr txBox="1"/>
          <p:nvPr/>
        </p:nvSpPr>
        <p:spPr>
          <a:xfrm>
            <a:off x="838201" y="4829175"/>
            <a:ext cx="10663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neva" panose="020B0503030404040204" pitchFamily="34" charset="0"/>
                <a:ea typeface="Geneva" panose="020B0503030404040204" pitchFamily="34" charset="0"/>
              </a:rPr>
              <a:t>1. Dunning et al. The value of confirmatory testing in early infant HIV diagnosis </a:t>
            </a:r>
            <a:r>
              <a:rPr lang="en-US" dirty="0" err="1">
                <a:latin typeface="Geneva" panose="020B0503030404040204" pitchFamily="34" charset="0"/>
                <a:ea typeface="Geneva" panose="020B0503030404040204" pitchFamily="34" charset="0"/>
              </a:rPr>
              <a:t>programmes</a:t>
            </a:r>
            <a:r>
              <a:rPr lang="en-US" dirty="0">
                <a:latin typeface="Geneva" panose="020B0503030404040204" pitchFamily="34" charset="0"/>
                <a:ea typeface="Geneva" panose="020B0503030404040204" pitchFamily="34" charset="0"/>
              </a:rPr>
              <a:t> in South Africa: A cost-effectiveness analysis. PLOS Med. 2017;14(11):e1002446</a:t>
            </a:r>
          </a:p>
        </p:txBody>
      </p:sp>
    </p:spTree>
    <p:extLst>
      <p:ext uri="{BB962C8B-B14F-4D97-AF65-F5344CB8AC3E}">
        <p14:creationId xmlns:p14="http://schemas.microsoft.com/office/powerpoint/2010/main" val="3572226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C965BE2-4019-1E4E-8CD0-DDF146B747E6}"/>
              </a:ext>
            </a:extLst>
          </p:cNvPr>
          <p:cNvSpPr txBox="1"/>
          <p:nvPr/>
        </p:nvSpPr>
        <p:spPr>
          <a:xfrm>
            <a:off x="1026882" y="6488668"/>
            <a:ext cx="1066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eneva" panose="020B0503030404040204" pitchFamily="34" charset="0"/>
                <a:ea typeface="Geneva" panose="020B0503030404040204" pitchFamily="34" charset="0"/>
              </a:rPr>
              <a:t>Excluded infants: </a:t>
            </a:r>
            <a:r>
              <a:rPr lang="en-US" dirty="0">
                <a:latin typeface="Geneva" panose="020B0503030404040204" pitchFamily="34" charset="0"/>
                <a:ea typeface="Geneva" panose="020B0503030404040204" pitchFamily="34" charset="0"/>
              </a:rPr>
              <a:t>suppressed at birth, did not return for 28d visit and those &lt;6months of age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33709BED-4D64-F14F-B811-4BB501E5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Median time to viral suppression 4.8months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A33D17-BEA9-C84F-8760-9B3B9147A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50" y="1167302"/>
            <a:ext cx="6537828" cy="455393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EE733AC-100F-A54E-825D-AF80948A9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052" y="5795556"/>
            <a:ext cx="6225423" cy="6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16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05E0BEDF-3525-064B-BEE6-29723E3D8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43394"/>
            <a:ext cx="12093676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No difference for those treated very early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DC357E-7FCA-8748-AB9D-C4DAF6095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631" y="1568957"/>
            <a:ext cx="9380415" cy="5039479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94891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D23921-7427-B241-A53E-C280EAD14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984" y="1406770"/>
            <a:ext cx="10515600" cy="1642004"/>
          </a:xfrm>
        </p:spPr>
        <p:txBody>
          <a:bodyPr>
            <a:noAutofit/>
          </a:bodyPr>
          <a:lstStyle/>
          <a:p>
            <a:pPr marL="514350" indent="-514350">
              <a:buClr>
                <a:srgbClr val="7030A0"/>
              </a:buClr>
              <a:buFont typeface="+mj-lt"/>
              <a:buAutoNum type="arabicPeriod"/>
            </a:pPr>
            <a:r>
              <a:rPr lang="en-AU" sz="4400" dirty="0">
                <a:latin typeface="Geneva" panose="020B0503030404040204" pitchFamily="34" charset="0"/>
                <a:ea typeface="Geneva" panose="020B0503030404040204" pitchFamily="34" charset="0"/>
              </a:rPr>
              <a:t>Mississippi Baby</a:t>
            </a:r>
          </a:p>
          <a:p>
            <a:pPr marL="514350" indent="-514350">
              <a:buClr>
                <a:srgbClr val="7030A0"/>
              </a:buClr>
              <a:buFont typeface="+mj-lt"/>
              <a:buAutoNum type="arabicPeriod"/>
            </a:pPr>
            <a:r>
              <a:rPr lang="en-AU" sz="4400" dirty="0">
                <a:latin typeface="Geneva" panose="020B0503030404040204" pitchFamily="34" charset="0"/>
                <a:ea typeface="Geneva" panose="020B0503030404040204" pitchFamily="34" charset="0"/>
              </a:rPr>
              <a:t>Visconti Child</a:t>
            </a:r>
          </a:p>
          <a:p>
            <a:pPr marL="514350" indent="-514350">
              <a:buClr>
                <a:srgbClr val="7030A0"/>
              </a:buClr>
              <a:buFont typeface="+mj-lt"/>
              <a:buAutoNum type="arabicPeriod"/>
            </a:pPr>
            <a:r>
              <a:rPr lang="en-AU" sz="4400" dirty="0">
                <a:latin typeface="Geneva" panose="020B0503030404040204" pitchFamily="34" charset="0"/>
                <a:ea typeface="Geneva" panose="020B0503030404040204" pitchFamily="34" charset="0"/>
              </a:rPr>
              <a:t>South African Child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35B4BF38-D268-7C4D-839B-E367E38F76E8}"/>
              </a:ext>
            </a:extLst>
          </p:cNvPr>
          <p:cNvGraphicFramePr/>
          <p:nvPr>
            <p:extLst/>
          </p:nvPr>
        </p:nvGraphicFramePr>
        <p:xfrm>
          <a:off x="193432" y="1406770"/>
          <a:ext cx="11822722" cy="6820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73F40E80-F820-8E4E-9E3B-2EE1F4E18159}"/>
              </a:ext>
            </a:extLst>
          </p:cNvPr>
          <p:cNvSpPr txBox="1">
            <a:spLocks/>
          </p:cNvSpPr>
          <p:nvPr/>
        </p:nvSpPr>
        <p:spPr>
          <a:xfrm>
            <a:off x="4261250" y="81207"/>
            <a:ext cx="41050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221040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FC31F5-0FA8-044B-B159-85999DA7D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5742"/>
            <a:ext cx="12093676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Median time to rebound 12 months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DA95DE9-B709-8242-9AA6-20BA8580420D}"/>
              </a:ext>
            </a:extLst>
          </p:cNvPr>
          <p:cNvGrpSpPr/>
          <p:nvPr/>
        </p:nvGrpSpPr>
        <p:grpSpPr>
          <a:xfrm>
            <a:off x="2760784" y="1228736"/>
            <a:ext cx="7684516" cy="4509051"/>
            <a:chOff x="3323492" y="1316660"/>
            <a:chExt cx="7684516" cy="45090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885CEF70-D892-AB45-BFF7-5D543A08E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3492" y="1316660"/>
              <a:ext cx="6473390" cy="4509051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691270F-2AEA-2548-A85D-7AE172089BCB}"/>
                </a:ext>
              </a:extLst>
            </p:cNvPr>
            <p:cNvSpPr txBox="1"/>
            <p:nvPr/>
          </p:nvSpPr>
          <p:spPr>
            <a:xfrm>
              <a:off x="6900793" y="3069085"/>
              <a:ext cx="41072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57% did not regain suppression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F3F0D9D-DEE8-C04D-B331-98D3ECB78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044" y="5980234"/>
            <a:ext cx="624320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04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451375-5BBC-E74E-B72C-068C19DD3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401" y="279653"/>
            <a:ext cx="4753197" cy="1325563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ART resistance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C62E9F-96B9-984A-876F-FD8B8F033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7030A0"/>
              </a:buClr>
            </a:pPr>
            <a:r>
              <a:rPr lang="en-US" sz="4000" dirty="0">
                <a:latin typeface="Geneva" panose="020B0503030404040204" pitchFamily="34" charset="0"/>
                <a:ea typeface="Geneva" panose="020B0503030404040204" pitchFamily="34" charset="0"/>
              </a:rPr>
              <a:t>NNRTI resistance</a:t>
            </a:r>
          </a:p>
          <a:p>
            <a:pPr marL="0" indent="0">
              <a:buClr>
                <a:srgbClr val="7030A0"/>
              </a:buClr>
              <a:buNone/>
            </a:pPr>
            <a:r>
              <a:rPr lang="en-US" sz="4000" dirty="0">
                <a:latin typeface="Geneva" panose="020B0503030404040204" pitchFamily="34" charset="0"/>
                <a:ea typeface="Geneva" panose="020B0503030404040204" pitchFamily="34" charset="0"/>
              </a:rPr>
              <a:t>                    – some transmitted</a:t>
            </a:r>
          </a:p>
          <a:p>
            <a:pPr>
              <a:buClr>
                <a:srgbClr val="7030A0"/>
              </a:buClr>
            </a:pPr>
            <a:endParaRPr lang="en-US" sz="4000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>
              <a:buClr>
                <a:srgbClr val="7030A0"/>
              </a:buClr>
            </a:pPr>
            <a:r>
              <a:rPr lang="en-US" sz="4000" dirty="0">
                <a:latin typeface="Geneva" panose="020B0503030404040204" pitchFamily="34" charset="0"/>
                <a:ea typeface="Geneva" panose="020B0503030404040204" pitchFamily="34" charset="0"/>
              </a:rPr>
              <a:t>M184V mutation common</a:t>
            </a:r>
          </a:p>
          <a:p>
            <a:pPr>
              <a:buClr>
                <a:srgbClr val="7030A0"/>
              </a:buClr>
            </a:pPr>
            <a:endParaRPr lang="en-US" sz="4000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>
              <a:buClr>
                <a:srgbClr val="7030A0"/>
              </a:buClr>
            </a:pPr>
            <a:r>
              <a:rPr lang="en-US" sz="4000" b="1" u="sng" dirty="0">
                <a:latin typeface="Geneva" panose="020B0503030404040204" pitchFamily="34" charset="0"/>
                <a:ea typeface="Geneva" panose="020B0503030404040204" pitchFamily="34" charset="0"/>
              </a:rPr>
              <a:t>No</a:t>
            </a:r>
            <a:r>
              <a:rPr lang="en-US" sz="4000" dirty="0">
                <a:latin typeface="Geneva" panose="020B0503030404040204" pitchFamily="34" charset="0"/>
                <a:ea typeface="Geneva" panose="020B0503030404040204" pitchFamily="34" charset="0"/>
              </a:rPr>
              <a:t> protease inhibitor resistance found</a:t>
            </a:r>
          </a:p>
        </p:txBody>
      </p:sp>
    </p:spTree>
    <p:extLst>
      <p:ext uri="{BB962C8B-B14F-4D97-AF65-F5344CB8AC3E}">
        <p14:creationId xmlns:p14="http://schemas.microsoft.com/office/powerpoint/2010/main" val="17686625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71C9B4-F422-4E44-9818-BD30EC823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004" y="130768"/>
            <a:ext cx="5094513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Conclusions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F03034B-EC5D-3D4A-A394-11796AD53B9E}"/>
              </a:ext>
            </a:extLst>
          </p:cNvPr>
          <p:cNvSpPr txBox="1"/>
          <p:nvPr/>
        </p:nvSpPr>
        <p:spPr>
          <a:xfrm>
            <a:off x="748719" y="1377276"/>
            <a:ext cx="1045557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7030A0"/>
              </a:buClr>
            </a:pPr>
            <a:r>
              <a:rPr lang="en-US" sz="2800" i="1" dirty="0">
                <a:latin typeface="Geneva" panose="020B0503030404040204" pitchFamily="34" charset="0"/>
                <a:ea typeface="Geneva" panose="020B0503030404040204" pitchFamily="34" charset="0"/>
              </a:rPr>
              <a:t>In-utero</a:t>
            </a:r>
            <a:r>
              <a:rPr lang="en-US" sz="2800" dirty="0">
                <a:latin typeface="Geneva" panose="020B0503030404040204" pitchFamily="34" charset="0"/>
                <a:ea typeface="Geneva" panose="020B0503030404040204" pitchFamily="34" charset="0"/>
              </a:rPr>
              <a:t> ART exposure = </a:t>
            </a:r>
          </a:p>
          <a:p>
            <a:pPr algn="ctr">
              <a:buClr>
                <a:srgbClr val="7030A0"/>
              </a:buClr>
            </a:pPr>
            <a:r>
              <a:rPr lang="en-US" sz="2800" dirty="0">
                <a:latin typeface="Geneva" panose="020B0503030404040204" pitchFamily="34" charset="0"/>
                <a:ea typeface="Geneva" panose="020B0503030404040204" pitchFamily="34" charset="0"/>
              </a:rPr>
              <a:t>initial low viral loads in HIV-infected infants</a:t>
            </a:r>
          </a:p>
          <a:p>
            <a:pPr algn="ctr">
              <a:buClr>
                <a:srgbClr val="7030A0"/>
              </a:buClr>
            </a:pPr>
            <a:endParaRPr lang="en-US" sz="2800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algn="ctr">
              <a:buClr>
                <a:srgbClr val="7030A0"/>
              </a:buClr>
            </a:pPr>
            <a:r>
              <a:rPr lang="en-US" sz="2800" dirty="0">
                <a:latin typeface="Geneva" panose="020B0503030404040204" pitchFamily="34" charset="0"/>
                <a:ea typeface="Geneva" panose="020B0503030404040204" pitchFamily="34" charset="0"/>
              </a:rPr>
              <a:t>Point-of-care testing is useful in this setting</a:t>
            </a:r>
          </a:p>
          <a:p>
            <a:pPr algn="ctr">
              <a:buClr>
                <a:srgbClr val="7030A0"/>
              </a:buClr>
            </a:pPr>
            <a:endParaRPr lang="en-US" sz="1200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algn="ctr">
              <a:buClr>
                <a:srgbClr val="7030A0"/>
              </a:buClr>
            </a:pPr>
            <a:r>
              <a:rPr lang="en-US" sz="2800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BUT….</a:t>
            </a:r>
          </a:p>
          <a:p>
            <a:pPr algn="ctr">
              <a:buClr>
                <a:srgbClr val="7030A0"/>
              </a:buClr>
            </a:pPr>
            <a:endParaRPr lang="en-US" sz="1200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342900" indent="-342900" algn="ctr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Geneva" panose="020B0503030404040204" pitchFamily="34" charset="0"/>
              <a:ea typeface="Geneva" panose="020B05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684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F03034B-EC5D-3D4A-A394-11796AD53B9E}"/>
              </a:ext>
            </a:extLst>
          </p:cNvPr>
          <p:cNvSpPr txBox="1"/>
          <p:nvPr/>
        </p:nvSpPr>
        <p:spPr>
          <a:xfrm>
            <a:off x="748719" y="1377276"/>
            <a:ext cx="1045557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7030A0"/>
              </a:buClr>
            </a:pPr>
            <a:r>
              <a:rPr lang="en-US" sz="2800" i="1" dirty="0">
                <a:latin typeface="Geneva" panose="020B0503030404040204" pitchFamily="34" charset="0"/>
                <a:ea typeface="Geneva" panose="020B0503030404040204" pitchFamily="34" charset="0"/>
              </a:rPr>
              <a:t>In-utero</a:t>
            </a:r>
            <a:r>
              <a:rPr lang="en-US" sz="2800" dirty="0">
                <a:latin typeface="Geneva" panose="020B0503030404040204" pitchFamily="34" charset="0"/>
                <a:ea typeface="Geneva" panose="020B0503030404040204" pitchFamily="34" charset="0"/>
              </a:rPr>
              <a:t> ART exposure = </a:t>
            </a:r>
          </a:p>
          <a:p>
            <a:pPr algn="ctr">
              <a:buClr>
                <a:srgbClr val="7030A0"/>
              </a:buClr>
            </a:pPr>
            <a:r>
              <a:rPr lang="en-US" sz="2800" dirty="0">
                <a:latin typeface="Geneva" panose="020B0503030404040204" pitchFamily="34" charset="0"/>
                <a:ea typeface="Geneva" panose="020B0503030404040204" pitchFamily="34" charset="0"/>
              </a:rPr>
              <a:t>initial low viral loads in HIV-infected infants</a:t>
            </a:r>
          </a:p>
          <a:p>
            <a:pPr algn="ctr">
              <a:buClr>
                <a:srgbClr val="7030A0"/>
              </a:buClr>
            </a:pPr>
            <a:endParaRPr lang="en-US" sz="2800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algn="ctr">
              <a:buClr>
                <a:srgbClr val="7030A0"/>
              </a:buClr>
            </a:pPr>
            <a:r>
              <a:rPr lang="en-US" sz="2800" dirty="0">
                <a:latin typeface="Geneva" panose="020B0503030404040204" pitchFamily="34" charset="0"/>
                <a:ea typeface="Geneva" panose="020B0503030404040204" pitchFamily="34" charset="0"/>
              </a:rPr>
              <a:t>Point-of-care testing is useful in this setting</a:t>
            </a:r>
          </a:p>
          <a:p>
            <a:pPr algn="ctr">
              <a:buClr>
                <a:srgbClr val="7030A0"/>
              </a:buClr>
            </a:pPr>
            <a:endParaRPr lang="en-US" sz="1200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algn="ctr">
              <a:buClr>
                <a:srgbClr val="7030A0"/>
              </a:buClr>
            </a:pPr>
            <a:r>
              <a:rPr lang="en-US" sz="2800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BUT….</a:t>
            </a:r>
          </a:p>
          <a:p>
            <a:pPr algn="ctr">
              <a:buClr>
                <a:srgbClr val="7030A0"/>
              </a:buClr>
            </a:pPr>
            <a:endParaRPr lang="en-US" sz="1200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342900" indent="-342900" algn="ctr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Geneva" panose="020B0503030404040204" pitchFamily="34" charset="0"/>
              <a:ea typeface="Geneva" panose="020B05030304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DD242B-2A1C-7A4D-8AA5-B3039E54017B}"/>
              </a:ext>
            </a:extLst>
          </p:cNvPr>
          <p:cNvSpPr txBox="1"/>
          <p:nvPr/>
        </p:nvSpPr>
        <p:spPr>
          <a:xfrm>
            <a:off x="135483" y="4301153"/>
            <a:ext cx="119282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7030A0"/>
              </a:buClr>
            </a:pPr>
            <a:r>
              <a:rPr lang="en-US" sz="4000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Major challenges to achieving ART adherence in children whom MTCT has arisen as a result of  maternal non-adherence 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BE01417D-24FE-5F4F-B47C-3D4A480BBB05}"/>
              </a:ext>
            </a:extLst>
          </p:cNvPr>
          <p:cNvSpPr txBox="1">
            <a:spLocks/>
          </p:cNvSpPr>
          <p:nvPr/>
        </p:nvSpPr>
        <p:spPr>
          <a:xfrm>
            <a:off x="3415004" y="130768"/>
            <a:ext cx="50945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Conclusions</a:t>
            </a:r>
            <a:endParaRPr lang="en-US" b="1" dirty="0">
              <a:solidFill>
                <a:srgbClr val="7030A0"/>
              </a:solidFill>
              <a:latin typeface="Geneva" panose="020B0503030404040204" pitchFamily="34" charset="0"/>
              <a:ea typeface="Geneva" panose="020B05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9101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83" y="7430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584" y="1109558"/>
            <a:ext cx="5396187" cy="3629677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</a:pPr>
            <a:r>
              <a:rPr lang="en-US" sz="2000" dirty="0">
                <a:latin typeface="Geneva" panose="020B0503030404040204" pitchFamily="34" charset="0"/>
                <a:ea typeface="Geneva" panose="020B0503030404040204" pitchFamily="34" charset="0"/>
              </a:rPr>
              <a:t>Children and their families</a:t>
            </a:r>
          </a:p>
          <a:p>
            <a:pPr>
              <a:buClr>
                <a:srgbClr val="7030A0"/>
              </a:buClr>
            </a:pPr>
            <a:r>
              <a:rPr lang="en-US" sz="2000" dirty="0" err="1">
                <a:latin typeface="Geneva" panose="020B0503030404040204" pitchFamily="34" charset="0"/>
                <a:ea typeface="Geneva" panose="020B0503030404040204" pitchFamily="34" charset="0"/>
              </a:rPr>
              <a:t>Ucwaningo</a:t>
            </a:r>
            <a:r>
              <a:rPr lang="en-US" sz="2000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en-US" sz="2000" dirty="0" err="1">
                <a:latin typeface="Geneva" panose="020B0503030404040204" pitchFamily="34" charset="0"/>
                <a:ea typeface="Geneva" panose="020B0503030404040204" pitchFamily="34" charset="0"/>
              </a:rPr>
              <a:t>Lwabantwana</a:t>
            </a:r>
            <a:r>
              <a:rPr lang="en-US" sz="2000" dirty="0">
                <a:latin typeface="Geneva" panose="020B0503030404040204" pitchFamily="34" charset="0"/>
                <a:ea typeface="Geneva" panose="020B0503030404040204" pitchFamily="34" charset="0"/>
              </a:rPr>
              <a:t> team</a:t>
            </a:r>
          </a:p>
        </p:txBody>
      </p:sp>
      <p:sp>
        <p:nvSpPr>
          <p:cNvPr id="5" name="AutoShape 2" descr="mage result for wellcome trust"/>
          <p:cNvSpPr>
            <a:spLocks noChangeAspect="1" noChangeArrowheads="1"/>
          </p:cNvSpPr>
          <p:nvPr/>
        </p:nvSpPr>
        <p:spPr bwMode="auto">
          <a:xfrm>
            <a:off x="0" y="0"/>
            <a:ext cx="2801566" cy="280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763685F-0152-664E-8221-8A6EA540F12F}"/>
              </a:ext>
            </a:extLst>
          </p:cNvPr>
          <p:cNvGrpSpPr/>
          <p:nvPr/>
        </p:nvGrpSpPr>
        <p:grpSpPr>
          <a:xfrm>
            <a:off x="407783" y="2460804"/>
            <a:ext cx="11303042" cy="4295392"/>
            <a:chOff x="407783" y="2460804"/>
            <a:chExt cx="11303042" cy="42953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783" y="2460804"/>
              <a:ext cx="3526817" cy="137513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56375" y="4027115"/>
              <a:ext cx="2004438" cy="150332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53382" y="4091772"/>
              <a:ext cx="1857443" cy="149439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508" y="2618791"/>
              <a:ext cx="1218521" cy="121852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783" y="4257455"/>
              <a:ext cx="2729895" cy="101824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9791" y="2499668"/>
              <a:ext cx="1963527" cy="127443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828" y="4257455"/>
              <a:ext cx="2822996" cy="101824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72219" y="2801566"/>
              <a:ext cx="3418575" cy="57551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89163" y="5919157"/>
              <a:ext cx="3573564" cy="650419"/>
            </a:xfrm>
            <a:prstGeom prst="rect">
              <a:avLst/>
            </a:prstGeom>
          </p:spPr>
        </p:pic>
        <p:pic>
          <p:nvPicPr>
            <p:cNvPr id="1026" name="Picture 2" descr="Cepheid - MVPvets">
              <a:extLst>
                <a:ext uri="{FF2B5EF4-FFF2-40B4-BE49-F238E27FC236}">
                  <a16:creationId xmlns:a16="http://schemas.microsoft.com/office/drawing/2014/main" xmlns="" id="{92C5AFC7-BCF5-F04A-A929-45BEFC14DE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28" t="18833" r="14821" b="15847"/>
            <a:stretch/>
          </p:blipFill>
          <p:spPr bwMode="auto">
            <a:xfrm>
              <a:off x="2507676" y="5464577"/>
              <a:ext cx="2338303" cy="1291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5B61BA5-1A9C-EF43-AF7C-08EF8920B0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57" y="53001"/>
            <a:ext cx="2692449" cy="235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48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6D374CD-E17F-BF4D-AE66-9B3C633E4600}"/>
              </a:ext>
            </a:extLst>
          </p:cNvPr>
          <p:cNvSpPr txBox="1">
            <a:spLocks/>
          </p:cNvSpPr>
          <p:nvPr/>
        </p:nvSpPr>
        <p:spPr>
          <a:xfrm>
            <a:off x="1" y="773724"/>
            <a:ext cx="12074472" cy="5066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Greater intrinsic potential for HIV remission/cure in </a:t>
            </a:r>
            <a:r>
              <a:rPr lang="en-US" sz="5400" b="1" dirty="0" err="1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paediatric</a:t>
            </a:r>
            <a:r>
              <a:rPr lang="en-US" sz="5400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 infection by treating early?</a:t>
            </a:r>
          </a:p>
        </p:txBody>
      </p:sp>
    </p:spTree>
    <p:extLst>
      <p:ext uri="{BB962C8B-B14F-4D97-AF65-F5344CB8AC3E}">
        <p14:creationId xmlns:p14="http://schemas.microsoft.com/office/powerpoint/2010/main" val="1520710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AF1D89-4DC3-E944-BE6C-D713CD9A5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65" y="847338"/>
            <a:ext cx="11566374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Very early (&lt;48h) ART initiation in </a:t>
            </a:r>
            <a:br>
              <a:rPr lang="en-US" sz="4800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</a:br>
            <a:r>
              <a:rPr lang="en-US" sz="4800" b="1" i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in-utero</a:t>
            </a:r>
            <a:r>
              <a:rPr lang="en-US" sz="4800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 HIV-infected infants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E2B2B9-D688-4B4D-AE0B-CDBDF2D83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65" y="2172901"/>
            <a:ext cx="11889835" cy="270747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rgbClr val="7030A0"/>
              </a:buClr>
              <a:buNone/>
            </a:pPr>
            <a:r>
              <a:rPr lang="en-US" sz="4000" b="1" u="sng" dirty="0">
                <a:latin typeface="Geneva" panose="020B0503030404040204" pitchFamily="34" charset="0"/>
                <a:ea typeface="Geneva" panose="020B0503030404040204" pitchFamily="34" charset="0"/>
              </a:rPr>
              <a:t>Aims</a:t>
            </a:r>
          </a:p>
          <a:p>
            <a:pPr marL="971550" lvl="1" indent="-514350">
              <a:lnSpc>
                <a:spcPct val="150000"/>
              </a:lnSpc>
              <a:buClr>
                <a:srgbClr val="7030A0"/>
              </a:buClr>
              <a:buFont typeface="+mj-lt"/>
              <a:buAutoNum type="arabicPeriod"/>
            </a:pPr>
            <a:r>
              <a:rPr lang="en-US" sz="3600" dirty="0">
                <a:latin typeface="Geneva" panose="020B0503030404040204" pitchFamily="34" charset="0"/>
                <a:ea typeface="Geneva" panose="020B0503030404040204" pitchFamily="34" charset="0"/>
              </a:rPr>
              <a:t>Feasibility</a:t>
            </a:r>
          </a:p>
          <a:p>
            <a:pPr marL="971550" lvl="1" indent="-514350">
              <a:lnSpc>
                <a:spcPct val="150000"/>
              </a:lnSpc>
              <a:buClr>
                <a:srgbClr val="7030A0"/>
              </a:buClr>
              <a:buFont typeface="+mj-lt"/>
              <a:buAutoNum type="arabicPeriod"/>
            </a:pPr>
            <a:r>
              <a:rPr lang="en-US" sz="3600" dirty="0">
                <a:latin typeface="Geneva" panose="020B0503030404040204" pitchFamily="34" charset="0"/>
                <a:ea typeface="Geneva" panose="020B0503030404040204" pitchFamily="34" charset="0"/>
              </a:rPr>
              <a:t>Determine the potential for cure/remission</a:t>
            </a:r>
          </a:p>
          <a:p>
            <a:pPr marL="971550" lvl="1" indent="-514350">
              <a:lnSpc>
                <a:spcPct val="150000"/>
              </a:lnSpc>
              <a:buClr>
                <a:srgbClr val="7030A0"/>
              </a:buClr>
              <a:buFont typeface="+mj-lt"/>
              <a:buAutoNum type="arabicPeriod"/>
            </a:pPr>
            <a:r>
              <a:rPr lang="en-US" sz="3600" dirty="0">
                <a:latin typeface="Geneva" panose="020B0503030404040204" pitchFamily="34" charset="0"/>
                <a:ea typeface="Geneva" panose="020B0503030404040204" pitchFamily="34" charset="0"/>
              </a:rPr>
              <a:t>Define factors contributing to cure/remission</a:t>
            </a:r>
          </a:p>
        </p:txBody>
      </p:sp>
    </p:spTree>
    <p:extLst>
      <p:ext uri="{BB962C8B-B14F-4D97-AF65-F5344CB8AC3E}">
        <p14:creationId xmlns:p14="http://schemas.microsoft.com/office/powerpoint/2010/main" val="2528085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E2B2B9-D688-4B4D-AE0B-CDBDF2D83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65" y="2172901"/>
            <a:ext cx="11889835" cy="270747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rgbClr val="7030A0"/>
              </a:buClr>
              <a:buNone/>
            </a:pPr>
            <a:r>
              <a:rPr lang="en-US" sz="4000" b="1" u="sng" dirty="0">
                <a:latin typeface="Geneva" panose="020B0503030404040204" pitchFamily="34" charset="0"/>
                <a:ea typeface="Geneva" panose="020B0503030404040204" pitchFamily="34" charset="0"/>
              </a:rPr>
              <a:t>Aims</a:t>
            </a:r>
          </a:p>
          <a:p>
            <a:pPr marL="971550" lvl="1" indent="-514350">
              <a:lnSpc>
                <a:spcPct val="150000"/>
              </a:lnSpc>
              <a:buClr>
                <a:srgbClr val="7030A0"/>
              </a:buClr>
              <a:buFont typeface="+mj-lt"/>
              <a:buAutoNum type="arabicPeriod"/>
            </a:pPr>
            <a:r>
              <a:rPr lang="en-US" sz="3600" dirty="0">
                <a:latin typeface="Geneva" panose="020B0503030404040204" pitchFamily="34" charset="0"/>
                <a:ea typeface="Geneva" panose="020B0503030404040204" pitchFamily="34" charset="0"/>
              </a:rPr>
              <a:t>Feasibility</a:t>
            </a:r>
          </a:p>
          <a:p>
            <a:pPr marL="971550" lvl="1" indent="-514350">
              <a:lnSpc>
                <a:spcPct val="150000"/>
              </a:lnSpc>
              <a:buClr>
                <a:srgbClr val="7030A0"/>
              </a:buClr>
              <a:buFont typeface="+mj-lt"/>
              <a:buAutoNum type="arabicPeriod"/>
            </a:pPr>
            <a:r>
              <a:rPr lang="en-US" sz="3600" dirty="0">
                <a:latin typeface="Geneva" panose="020B0503030404040204" pitchFamily="34" charset="0"/>
                <a:ea typeface="Geneva" panose="020B0503030404040204" pitchFamily="34" charset="0"/>
              </a:rPr>
              <a:t>Determine the potential for cure/remission</a:t>
            </a:r>
          </a:p>
          <a:p>
            <a:pPr marL="971550" lvl="1" indent="-514350">
              <a:lnSpc>
                <a:spcPct val="150000"/>
              </a:lnSpc>
              <a:buClr>
                <a:schemeClr val="bg2"/>
              </a:buClr>
              <a:buFont typeface="+mj-lt"/>
              <a:buAutoNum type="arabicPeriod"/>
            </a:pPr>
            <a:r>
              <a:rPr lang="en-US" sz="3600" dirty="0">
                <a:solidFill>
                  <a:schemeClr val="bg2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Define factors contributing to cure/remission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1100B28-B1AE-7844-8E34-A5FE301C2BAD}"/>
              </a:ext>
            </a:extLst>
          </p:cNvPr>
          <p:cNvSpPr txBox="1">
            <a:spLocks/>
          </p:cNvSpPr>
          <p:nvPr/>
        </p:nvSpPr>
        <p:spPr>
          <a:xfrm>
            <a:off x="302165" y="847338"/>
            <a:ext cx="115663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Very early (&lt;48h) ART initiation in </a:t>
            </a:r>
            <a:br>
              <a:rPr lang="en-US" sz="4800" b="1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</a:br>
            <a:r>
              <a:rPr lang="en-US" sz="4800" b="1" i="1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in-utero</a:t>
            </a:r>
            <a:r>
              <a:rPr lang="en-US" sz="4800" b="1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 HIV-infected infants</a:t>
            </a:r>
            <a:endParaRPr lang="en-US" sz="4800" b="1" dirty="0">
              <a:solidFill>
                <a:srgbClr val="7030A0"/>
              </a:solidFill>
              <a:latin typeface="Geneva" panose="020B0503030404040204" pitchFamily="34" charset="0"/>
              <a:ea typeface="Geneva" panose="020B05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41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41665-B6C1-3A4F-B001-3C128158D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180" y="109139"/>
            <a:ext cx="2677470" cy="1325563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Setting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164C194-7943-F940-A193-ECCCBCAE46D1}"/>
              </a:ext>
            </a:extLst>
          </p:cNvPr>
          <p:cNvGrpSpPr/>
          <p:nvPr/>
        </p:nvGrpSpPr>
        <p:grpSpPr>
          <a:xfrm>
            <a:off x="459698" y="372662"/>
            <a:ext cx="5431148" cy="5672804"/>
            <a:chOff x="107504" y="1484784"/>
            <a:chExt cx="4414349" cy="46107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ED887B03-1B4B-5244-AF38-0B36539B2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9137" y="3212976"/>
              <a:ext cx="3652712" cy="2856390"/>
            </a:xfrm>
            <a:prstGeom prst="roundRect">
              <a:avLst>
                <a:gd name="adj" fmla="val 1478"/>
              </a:avLst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9D331A3A-B394-E640-8219-1C2709581B7D}"/>
                </a:ext>
              </a:extLst>
            </p:cNvPr>
            <p:cNvSpPr/>
            <p:nvPr/>
          </p:nvSpPr>
          <p:spPr>
            <a:xfrm>
              <a:off x="1317562" y="4989609"/>
              <a:ext cx="522856" cy="445582"/>
            </a:xfrm>
            <a:prstGeom prst="ellipse">
              <a:avLst/>
            </a:prstGeom>
            <a:solidFill>
              <a:srgbClr val="FF0000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3B92B169-3CF5-114E-8D51-762709B1FBB7}"/>
                </a:ext>
              </a:extLst>
            </p:cNvPr>
            <p:cNvSpPr/>
            <p:nvPr/>
          </p:nvSpPr>
          <p:spPr>
            <a:xfrm>
              <a:off x="2310481" y="5603781"/>
              <a:ext cx="522856" cy="445582"/>
            </a:xfrm>
            <a:prstGeom prst="ellipse">
              <a:avLst/>
            </a:prstGeom>
            <a:solidFill>
              <a:srgbClr val="0070C0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0EA48695-927F-A24D-A306-DB90B0940B84}"/>
                </a:ext>
              </a:extLst>
            </p:cNvPr>
            <p:cNvSpPr/>
            <p:nvPr/>
          </p:nvSpPr>
          <p:spPr>
            <a:xfrm>
              <a:off x="2778660" y="4541576"/>
              <a:ext cx="522856" cy="445582"/>
            </a:xfrm>
            <a:prstGeom prst="ellipse">
              <a:avLst/>
            </a:prstGeom>
            <a:solidFill>
              <a:srgbClr val="FF0000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AE907825-E4F8-0C4A-9144-37A23D5731F9}"/>
                </a:ext>
              </a:extLst>
            </p:cNvPr>
            <p:cNvSpPr/>
            <p:nvPr/>
          </p:nvSpPr>
          <p:spPr>
            <a:xfrm>
              <a:off x="3489640" y="3586730"/>
              <a:ext cx="522856" cy="445582"/>
            </a:xfrm>
            <a:prstGeom prst="ellipse">
              <a:avLst/>
            </a:prstGeom>
            <a:solidFill>
              <a:srgbClr val="FF0000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CB8E703-691C-C147-9516-35CD847EF38D}"/>
                </a:ext>
              </a:extLst>
            </p:cNvPr>
            <p:cNvSpPr/>
            <p:nvPr/>
          </p:nvSpPr>
          <p:spPr>
            <a:xfrm rot="10800000" flipH="1">
              <a:off x="856803" y="3225498"/>
              <a:ext cx="3665050" cy="2870049"/>
            </a:xfrm>
            <a:prstGeom prst="rect">
              <a:avLst/>
            </a:prstGeom>
            <a:noFill/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926E18F-C71F-D546-AE62-C9032722C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504" y="1484789"/>
              <a:ext cx="3293748" cy="1937567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39BCC94-FCF0-9549-8CF6-4B65ABD9E113}"/>
                </a:ext>
              </a:extLst>
            </p:cNvPr>
            <p:cNvSpPr/>
            <p:nvPr/>
          </p:nvSpPr>
          <p:spPr>
            <a:xfrm rot="10800000" flipH="1">
              <a:off x="2451200" y="2365498"/>
              <a:ext cx="342722" cy="277814"/>
            </a:xfrm>
            <a:prstGeom prst="rect">
              <a:avLst/>
            </a:prstGeom>
            <a:noFill/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85D83D65-1574-D145-885B-71D698BD11AD}"/>
                </a:ext>
              </a:extLst>
            </p:cNvPr>
            <p:cNvSpPr/>
            <p:nvPr/>
          </p:nvSpPr>
          <p:spPr>
            <a:xfrm rot="10800000" flipH="1">
              <a:off x="115543" y="1484784"/>
              <a:ext cx="3285709" cy="1937567"/>
            </a:xfrm>
            <a:prstGeom prst="rect">
              <a:avLst/>
            </a:prstGeom>
            <a:noFill/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4FDB5A1F-FBBC-EF46-8741-5C15D223F1E9}"/>
                </a:ext>
              </a:extLst>
            </p:cNvPr>
            <p:cNvCxnSpPr/>
            <p:nvPr/>
          </p:nvCxnSpPr>
          <p:spPr>
            <a:xfrm flipH="1">
              <a:off x="2618410" y="2650122"/>
              <a:ext cx="14502" cy="927665"/>
            </a:xfrm>
            <a:prstGeom prst="line">
              <a:avLst/>
            </a:prstGeom>
            <a:ln w="38100" cmpd="sng">
              <a:prstDash val="solid"/>
              <a:headEnd type="none"/>
              <a:tailEnd type="arrow" w="sm" len="sm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3C5319C-5981-464F-B1C9-A71AA3462A69}"/>
                </a:ext>
              </a:extLst>
            </p:cNvPr>
            <p:cNvSpPr txBox="1"/>
            <p:nvPr/>
          </p:nvSpPr>
          <p:spPr>
            <a:xfrm>
              <a:off x="2741433" y="5651956"/>
              <a:ext cx="897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Durban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3948C57-1A62-6840-9FF0-3A6B5303D0A8}"/>
                </a:ext>
              </a:extLst>
            </p:cNvPr>
            <p:cNvSpPr txBox="1"/>
            <p:nvPr/>
          </p:nvSpPr>
          <p:spPr>
            <a:xfrm>
              <a:off x="2335428" y="4835125"/>
              <a:ext cx="919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Stanger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902CFE8-E30E-3843-84EB-2BCA8C24E35C}"/>
                </a:ext>
              </a:extLst>
            </p:cNvPr>
            <p:cNvSpPr txBox="1"/>
            <p:nvPr/>
          </p:nvSpPr>
          <p:spPr>
            <a:xfrm>
              <a:off x="2824028" y="3826294"/>
              <a:ext cx="1252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Empangeni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3AD4FA6-FA23-C54A-B7CB-49939FB90316}"/>
                </a:ext>
              </a:extLst>
            </p:cNvPr>
            <p:cNvSpPr txBox="1"/>
            <p:nvPr/>
          </p:nvSpPr>
          <p:spPr>
            <a:xfrm>
              <a:off x="341908" y="4992801"/>
              <a:ext cx="10719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Edendale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18AAA0C6-623B-A346-8BA4-D08E80CBA80C}"/>
                </a:ext>
              </a:extLst>
            </p:cNvPr>
            <p:cNvSpPr/>
            <p:nvPr/>
          </p:nvSpPr>
          <p:spPr>
            <a:xfrm>
              <a:off x="2339752" y="5220819"/>
              <a:ext cx="522856" cy="445582"/>
            </a:xfrm>
            <a:prstGeom prst="ellipse">
              <a:avLst/>
            </a:prstGeom>
            <a:solidFill>
              <a:srgbClr val="FF0000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CCA2399-63BE-C241-93ED-EE9A7D35F864}"/>
                </a:ext>
              </a:extLst>
            </p:cNvPr>
            <p:cNvSpPr txBox="1"/>
            <p:nvPr/>
          </p:nvSpPr>
          <p:spPr>
            <a:xfrm>
              <a:off x="2123728" y="5234353"/>
              <a:ext cx="880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MGMH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14F3E4F-6E17-9646-A536-E01A40D90B69}"/>
              </a:ext>
            </a:extLst>
          </p:cNvPr>
          <p:cNvSpPr txBox="1"/>
          <p:nvPr/>
        </p:nvSpPr>
        <p:spPr>
          <a:xfrm>
            <a:off x="6646183" y="2130628"/>
            <a:ext cx="5035744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Geneva" panose="020B0503030404040204" pitchFamily="34" charset="0"/>
                <a:ea typeface="Geneva" panose="020B0503030404040204" pitchFamily="34" charset="0"/>
              </a:rPr>
              <a:t>Maternal HIV seroprevalence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39.2%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A76EB07-9D9E-3C47-AE58-4F560FD01E32}"/>
              </a:ext>
            </a:extLst>
          </p:cNvPr>
          <p:cNvSpPr txBox="1"/>
          <p:nvPr/>
        </p:nvSpPr>
        <p:spPr>
          <a:xfrm>
            <a:off x="8685888" y="20341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36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A823471-E5E4-6841-95EF-5DB982F10B8F}"/>
              </a:ext>
            </a:extLst>
          </p:cNvPr>
          <p:cNvGrpSpPr/>
          <p:nvPr/>
        </p:nvGrpSpPr>
        <p:grpSpPr>
          <a:xfrm>
            <a:off x="2307391" y="1148980"/>
            <a:ext cx="2901167" cy="4150327"/>
            <a:chOff x="2307391" y="1148980"/>
            <a:chExt cx="2901167" cy="4150327"/>
          </a:xfrm>
        </p:grpSpPr>
        <p:sp>
          <p:nvSpPr>
            <p:cNvPr id="21" name="Rectangle 20"/>
            <p:cNvSpPr/>
            <p:nvPr/>
          </p:nvSpPr>
          <p:spPr>
            <a:xfrm>
              <a:off x="2316742" y="1148980"/>
              <a:ext cx="2882467" cy="7427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2778</a:t>
              </a:r>
              <a:r>
                <a:rPr lang="en-US" sz="2800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 (17%)</a:t>
              </a:r>
              <a:r>
                <a:rPr lang="en-US" sz="1600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 </a:t>
              </a:r>
            </a:p>
            <a:p>
              <a:pPr algn="ctr"/>
              <a:r>
                <a:rPr lang="en-US" sz="1600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Infants high risk</a:t>
              </a:r>
              <a:r>
                <a:rPr lang="en-US" sz="1600" baseline="30000" dirty="0">
                  <a:solidFill>
                    <a:schemeClr val="tx1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 </a:t>
              </a:r>
              <a:r>
                <a:rPr lang="en-US" sz="1600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IU HIV-1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307391" y="2119378"/>
              <a:ext cx="2901167" cy="124665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70</a:t>
              </a:r>
              <a:r>
                <a:rPr lang="en-US" sz="2800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 </a:t>
              </a:r>
            </a:p>
            <a:p>
              <a:pPr algn="ctr"/>
              <a:r>
                <a:rPr lang="en-US" sz="1600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HIV-1 TNA/RNA PCR </a:t>
              </a:r>
              <a:r>
                <a:rPr lang="en-US" sz="1600" dirty="0">
                  <a:solidFill>
                    <a:srgbClr val="FF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positive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323980" y="3641486"/>
              <a:ext cx="2867988" cy="165782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66</a:t>
              </a:r>
              <a:r>
                <a:rPr lang="en-US" sz="2800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 </a:t>
              </a:r>
            </a:p>
            <a:p>
              <a:pPr algn="ctr"/>
              <a:r>
                <a:rPr lang="en-US" sz="1600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confirmed infected</a:t>
              </a:r>
            </a:p>
            <a:p>
              <a:pPr algn="ctr"/>
              <a:r>
                <a:rPr lang="en-US" sz="1600" b="1" u="sng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ART initiated</a:t>
              </a:r>
            </a:p>
            <a:p>
              <a:pPr algn="ctr"/>
              <a:r>
                <a:rPr lang="en-US" sz="1600" b="1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Median time </a:t>
              </a:r>
              <a:r>
                <a:rPr lang="en-US" sz="1600" b="1" dirty="0">
                  <a:solidFill>
                    <a:srgbClr val="FF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26h</a:t>
              </a:r>
            </a:p>
            <a:p>
              <a:pPr algn="ctr"/>
              <a:r>
                <a:rPr lang="en-US" sz="1600" b="1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IQR 18-40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xmlns="" id="{124E5FB7-22F4-8546-8C5B-4F0FA9F86180}"/>
                </a:ext>
              </a:extLst>
            </p:cNvPr>
            <p:cNvCxnSpPr>
              <a:cxnSpLocks/>
              <a:stCxn id="21" idx="2"/>
              <a:endCxn id="22" idx="0"/>
            </p:cNvCxnSpPr>
            <p:nvPr/>
          </p:nvCxnSpPr>
          <p:spPr>
            <a:xfrm flipH="1">
              <a:off x="3757974" y="1891684"/>
              <a:ext cx="0" cy="227694"/>
            </a:xfrm>
            <a:prstGeom prst="straightConnector1">
              <a:avLst/>
            </a:prstGeom>
            <a:solidFill>
              <a:schemeClr val="bg1"/>
            </a:solidFill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xmlns="" id="{F42379F3-55EF-E544-BF65-183D65F66EBA}"/>
                </a:ext>
              </a:extLst>
            </p:cNvPr>
            <p:cNvCxnSpPr>
              <a:stCxn id="22" idx="2"/>
              <a:endCxn id="26" idx="0"/>
            </p:cNvCxnSpPr>
            <p:nvPr/>
          </p:nvCxnSpPr>
          <p:spPr>
            <a:xfrm flipH="1">
              <a:off x="3757974" y="3366030"/>
              <a:ext cx="1" cy="275456"/>
            </a:xfrm>
            <a:prstGeom prst="straightConnector1">
              <a:avLst/>
            </a:prstGeom>
            <a:solidFill>
              <a:schemeClr val="bg1"/>
            </a:solidFill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xmlns="" id="{F7F88175-61E9-1643-B745-B60191788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735" y="114847"/>
            <a:ext cx="5703266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Study outline</a:t>
            </a:r>
          </a:p>
        </p:txBody>
      </p:sp>
    </p:spTree>
    <p:extLst>
      <p:ext uri="{BB962C8B-B14F-4D97-AF65-F5344CB8AC3E}">
        <p14:creationId xmlns:p14="http://schemas.microsoft.com/office/powerpoint/2010/main" val="1798587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63EA0C6-9EA7-6845-8266-F55E4AE584B1}"/>
              </a:ext>
            </a:extLst>
          </p:cNvPr>
          <p:cNvGrpSpPr/>
          <p:nvPr/>
        </p:nvGrpSpPr>
        <p:grpSpPr>
          <a:xfrm>
            <a:off x="5637949" y="1148980"/>
            <a:ext cx="4378019" cy="4137884"/>
            <a:chOff x="5637949" y="1148980"/>
            <a:chExt cx="4378019" cy="4137884"/>
          </a:xfrm>
        </p:grpSpPr>
        <p:sp>
          <p:nvSpPr>
            <p:cNvPr id="30" name="Rectangle 29"/>
            <p:cNvSpPr/>
            <p:nvPr/>
          </p:nvSpPr>
          <p:spPr>
            <a:xfrm>
              <a:off x="5990747" y="1148980"/>
              <a:ext cx="3814229" cy="7427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Routine government testing infants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637949" y="2113868"/>
              <a:ext cx="2118106" cy="124665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55</a:t>
              </a:r>
              <a:r>
                <a:rPr lang="en-US" sz="2800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 </a:t>
              </a:r>
            </a:p>
            <a:p>
              <a:pPr algn="ctr"/>
              <a:r>
                <a:rPr lang="en-US" sz="1600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HIV-1 TNA PCR </a:t>
              </a:r>
              <a:r>
                <a:rPr lang="en-US" sz="1600" dirty="0">
                  <a:solidFill>
                    <a:srgbClr val="FF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positive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897862" y="2101337"/>
              <a:ext cx="2118106" cy="124665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21</a:t>
              </a:r>
              <a:r>
                <a:rPr lang="en-US" sz="1600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 </a:t>
              </a:r>
            </a:p>
            <a:p>
              <a:pPr algn="ctr"/>
              <a:r>
                <a:rPr lang="en-US" sz="1600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HIV-1 TNA PCR </a:t>
              </a:r>
              <a:r>
                <a:rPr lang="en-US" sz="1600" dirty="0">
                  <a:solidFill>
                    <a:srgbClr val="FFC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indeterminate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463867" y="3653927"/>
              <a:ext cx="2867988" cy="16329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57</a:t>
              </a:r>
              <a:r>
                <a:rPr lang="en-US" sz="1600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 </a:t>
              </a:r>
            </a:p>
            <a:p>
              <a:pPr algn="ctr"/>
              <a:r>
                <a:rPr lang="en-US" sz="1600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confirmed infected</a:t>
              </a:r>
            </a:p>
            <a:p>
              <a:pPr algn="ctr"/>
              <a:r>
                <a:rPr lang="en-US" sz="1600" b="1" u="sng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ART initiated</a:t>
              </a:r>
            </a:p>
            <a:p>
              <a:pPr algn="ctr"/>
              <a:r>
                <a:rPr lang="en-US" sz="1600" b="1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Median time </a:t>
              </a:r>
              <a:r>
                <a:rPr lang="en-US" sz="1600" b="1" dirty="0">
                  <a:solidFill>
                    <a:srgbClr val="00B0F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10d</a:t>
              </a:r>
            </a:p>
            <a:p>
              <a:pPr algn="ctr"/>
              <a:r>
                <a:rPr lang="en-US" sz="1600" b="1" dirty="0">
                  <a:solidFill>
                    <a:sysClr val="windowText" lastClr="000000"/>
                  </a:solidFill>
                  <a:latin typeface="Geneva" panose="020B0503030404040204" pitchFamily="34" charset="0"/>
                  <a:ea typeface="Geneva" panose="020B0503030404040204" pitchFamily="34" charset="0"/>
                </a:rPr>
                <a:t>IQR 8.5-14</a:t>
              </a: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xmlns="" id="{BC50726F-CE41-1B4A-B539-4FB6E5C134DF}"/>
                </a:ext>
              </a:extLst>
            </p:cNvPr>
            <p:cNvCxnSpPr>
              <a:cxnSpLocks/>
              <a:stCxn id="30" idx="2"/>
              <a:endCxn id="31" idx="0"/>
            </p:cNvCxnSpPr>
            <p:nvPr/>
          </p:nvCxnSpPr>
          <p:spPr>
            <a:xfrm flipH="1">
              <a:off x="6697002" y="1891684"/>
              <a:ext cx="1200860" cy="222184"/>
            </a:xfrm>
            <a:prstGeom prst="straightConnector1">
              <a:avLst/>
            </a:prstGeom>
            <a:solidFill>
              <a:schemeClr val="bg1"/>
            </a:solidFill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xmlns="" id="{83A05D4F-4EC3-C042-BDD3-BDC4B8DE7D78}"/>
                </a:ext>
              </a:extLst>
            </p:cNvPr>
            <p:cNvCxnSpPr>
              <a:stCxn id="30" idx="2"/>
              <a:endCxn id="32" idx="0"/>
            </p:cNvCxnSpPr>
            <p:nvPr/>
          </p:nvCxnSpPr>
          <p:spPr>
            <a:xfrm>
              <a:off x="7897862" y="1891684"/>
              <a:ext cx="1059053" cy="209653"/>
            </a:xfrm>
            <a:prstGeom prst="straightConnector1">
              <a:avLst/>
            </a:prstGeom>
            <a:solidFill>
              <a:schemeClr val="bg1"/>
            </a:solidFill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xmlns="" id="{EFE5686B-D478-E640-AB0A-E367A5EF558A}"/>
                </a:ext>
              </a:extLst>
            </p:cNvPr>
            <p:cNvCxnSpPr>
              <a:cxnSpLocks/>
              <a:stCxn id="31" idx="2"/>
            </p:cNvCxnSpPr>
            <p:nvPr/>
          </p:nvCxnSpPr>
          <p:spPr>
            <a:xfrm>
              <a:off x="6697002" y="3360520"/>
              <a:ext cx="0" cy="280552"/>
            </a:xfrm>
            <a:prstGeom prst="straightConnector1">
              <a:avLst/>
            </a:prstGeom>
            <a:solidFill>
              <a:schemeClr val="bg1"/>
            </a:solidFill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xmlns="" id="{7553A155-134C-6544-9ACE-56E5E86D1D72}"/>
                </a:ext>
              </a:extLst>
            </p:cNvPr>
            <p:cNvCxnSpPr>
              <a:cxnSpLocks/>
              <a:stCxn id="32" idx="2"/>
            </p:cNvCxnSpPr>
            <p:nvPr/>
          </p:nvCxnSpPr>
          <p:spPr>
            <a:xfrm>
              <a:off x="8956915" y="3347989"/>
              <a:ext cx="0" cy="293083"/>
            </a:xfrm>
            <a:prstGeom prst="straightConnector1">
              <a:avLst/>
            </a:prstGeom>
            <a:solidFill>
              <a:schemeClr val="bg1"/>
            </a:solidFill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3935744-C298-CE49-A879-CB04482A2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735" y="114847"/>
            <a:ext cx="5703266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Study outline</a:t>
            </a:r>
          </a:p>
        </p:txBody>
      </p:sp>
    </p:spTree>
    <p:extLst>
      <p:ext uri="{BB962C8B-B14F-4D97-AF65-F5344CB8AC3E}">
        <p14:creationId xmlns:p14="http://schemas.microsoft.com/office/powerpoint/2010/main" val="483599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4253</TotalTime>
  <Words>535</Words>
  <Application>Microsoft Office PowerPoint</Application>
  <PresentationFormat>Widescreen</PresentationFormat>
  <Paragraphs>172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Geneva</vt:lpstr>
      <vt:lpstr>Wingdings</vt:lpstr>
      <vt:lpstr>Office Theme</vt:lpstr>
      <vt:lpstr>Early initiation of ART in  in-utero HIV-infected infants;   THE POTENTIAL FOR CURE </vt:lpstr>
      <vt:lpstr>Conflict of interest</vt:lpstr>
      <vt:lpstr>PowerPoint Presentation</vt:lpstr>
      <vt:lpstr>PowerPoint Presentation</vt:lpstr>
      <vt:lpstr>Very early (&lt;48h) ART initiation in  in-utero HIV-infected infants</vt:lpstr>
      <vt:lpstr>PowerPoint Presentation</vt:lpstr>
      <vt:lpstr>Setting</vt:lpstr>
      <vt:lpstr>Study outline</vt:lpstr>
      <vt:lpstr>Study outline</vt:lpstr>
      <vt:lpstr>Study outline</vt:lpstr>
      <vt:lpstr>30% mothers acutely infected</vt:lpstr>
      <vt:lpstr>30% mothers acutely infected</vt:lpstr>
      <vt:lpstr>Mothers non-adherent to ART</vt:lpstr>
      <vt:lpstr>Infant initial CD4 counts healthy</vt:lpstr>
      <vt:lpstr>Median initial infant viral load 10,000c/mL</vt:lpstr>
      <vt:lpstr>Increasing diagnostic uncertainties in infants with in-utero HIV infection;  the benefits of point-of-care testing at birth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cases</vt:lpstr>
      <vt:lpstr>Median time to viral suppression 4.8months</vt:lpstr>
      <vt:lpstr>No difference for those treated very early</vt:lpstr>
      <vt:lpstr>Median time to rebound 12 months</vt:lpstr>
      <vt:lpstr>ART resistance</vt:lpstr>
      <vt:lpstr>Conclusions</vt:lpstr>
      <vt:lpstr>PowerPoint Presentation</vt:lpstr>
      <vt:lpstr>Acknowledgements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Low-to-undetectable initial viral loads in in-utero HIV-infected infants in the era of antenatal antiretroviral therapy.</dc:title>
  <dc:creator>Jane Millar</dc:creator>
  <cp:lastModifiedBy>Saal</cp:lastModifiedBy>
  <cp:revision>195</cp:revision>
  <cp:lastPrinted>2018-07-10T08:32:54Z</cp:lastPrinted>
  <dcterms:created xsi:type="dcterms:W3CDTF">2018-06-20T15:08:13Z</dcterms:created>
  <dcterms:modified xsi:type="dcterms:W3CDTF">2018-07-22T16:09:57Z</dcterms:modified>
</cp:coreProperties>
</file>